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70" r:id="rId4"/>
    <p:sldId id="260" r:id="rId5"/>
    <p:sldId id="271" r:id="rId6"/>
    <p:sldId id="281" r:id="rId7"/>
    <p:sldId id="269" r:id="rId8"/>
    <p:sldId id="282" r:id="rId9"/>
    <p:sldId id="283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 varScale="1">
        <p:scale>
          <a:sx n="91" d="100"/>
          <a:sy n="91" d="100"/>
        </p:scale>
        <p:origin x="618" y="84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4" Type="http://schemas.openxmlformats.org/officeDocument/2006/relationships/image" Target="../media/image2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A12E42-AEE3-4629-8B9C-7A79A61839E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06902-AC88-49E9-886D-B33AAFFEDFF3}">
      <dgm:prSet phldrT="[Text]"/>
      <dgm:spPr/>
      <dgm:t>
        <a:bodyPr/>
        <a:lstStyle/>
        <a:p>
          <a:r>
            <a:rPr lang="en-US" dirty="0"/>
            <a:t>       Allows you to use</a:t>
          </a:r>
          <a:br>
            <a:rPr lang="en-US" dirty="0"/>
          </a:br>
          <a:r>
            <a:rPr lang="en-US" dirty="0"/>
            <a:t>       your skills and abilities  </a:t>
          </a:r>
          <a:br>
            <a:rPr lang="en-US" dirty="0"/>
          </a:br>
          <a:r>
            <a:rPr lang="en-US" dirty="0"/>
            <a:t>       and pursue your interests</a:t>
          </a:r>
        </a:p>
      </dgm:t>
    </dgm:pt>
    <dgm:pt modelId="{6F97A22B-77A0-406E-9093-242A08F3B166}" type="parTrans" cxnId="{B4274F18-D1AF-4A56-B867-C98B085F6A0C}">
      <dgm:prSet/>
      <dgm:spPr/>
      <dgm:t>
        <a:bodyPr/>
        <a:lstStyle/>
        <a:p>
          <a:endParaRPr lang="en-US"/>
        </a:p>
      </dgm:t>
    </dgm:pt>
    <dgm:pt modelId="{E200A78F-A881-48E7-AD4C-A85F1C2DE602}" type="sibTrans" cxnId="{B4274F18-D1AF-4A56-B867-C98B085F6A0C}">
      <dgm:prSet/>
      <dgm:spPr/>
      <dgm:t>
        <a:bodyPr/>
        <a:lstStyle/>
        <a:p>
          <a:endParaRPr lang="en-US"/>
        </a:p>
      </dgm:t>
    </dgm:pt>
    <dgm:pt modelId="{31B16FF4-D97B-4334-AC23-39B6BD092EB2}">
      <dgm:prSet phldrT="[Text]"/>
      <dgm:spPr/>
      <dgm:t>
        <a:bodyPr/>
        <a:lstStyle/>
        <a:p>
          <a:r>
            <a:rPr lang="en-US" dirty="0"/>
            <a:t>    Fulfills the values that are  </a:t>
          </a:r>
          <a:br>
            <a:rPr lang="en-US" dirty="0"/>
          </a:br>
          <a:r>
            <a:rPr lang="en-US" dirty="0"/>
            <a:t>    important to you</a:t>
          </a:r>
        </a:p>
      </dgm:t>
    </dgm:pt>
    <dgm:pt modelId="{58B00CC3-163C-4F40-BB61-6FE5D4CC0025}" type="parTrans" cxnId="{059F5975-7EAE-4D40-BBC4-2845BC677FCB}">
      <dgm:prSet/>
      <dgm:spPr/>
      <dgm:t>
        <a:bodyPr/>
        <a:lstStyle/>
        <a:p>
          <a:endParaRPr lang="en-US"/>
        </a:p>
      </dgm:t>
    </dgm:pt>
    <dgm:pt modelId="{597B95AC-6C03-4DD5-9CF7-78DD1B7EE04C}" type="sibTrans" cxnId="{059F5975-7EAE-4D40-BBC4-2845BC677FCB}">
      <dgm:prSet/>
      <dgm:spPr/>
      <dgm:t>
        <a:bodyPr/>
        <a:lstStyle/>
        <a:p>
          <a:endParaRPr lang="en-US"/>
        </a:p>
      </dgm:t>
    </dgm:pt>
    <dgm:pt modelId="{7FF19024-6BFF-4102-A608-FFF1866121D8}" type="pres">
      <dgm:prSet presAssocID="{95A12E42-AEE3-4629-8B9C-7A79A61839ED}" presName="Name0" presStyleCnt="0">
        <dgm:presLayoutVars>
          <dgm:dir/>
          <dgm:resizeHandles val="exact"/>
        </dgm:presLayoutVars>
      </dgm:prSet>
      <dgm:spPr/>
    </dgm:pt>
    <dgm:pt modelId="{44C2905D-F23C-489F-91FA-C3D51344432D}" type="pres">
      <dgm:prSet presAssocID="{AE106902-AC88-49E9-886D-B33AAFFEDFF3}" presName="composite" presStyleCnt="0"/>
      <dgm:spPr/>
    </dgm:pt>
    <dgm:pt modelId="{5F33CCD7-B717-4DA0-B440-367ADD1A7370}" type="pres">
      <dgm:prSet presAssocID="{AE106902-AC88-49E9-886D-B33AAFFEDFF3}" presName="rect1" presStyleLbl="trAlignAcc1" presStyleIdx="0" presStyleCnt="2" custScaleX="109727" custLinFactNeighborX="1" custLinFactNeighborY="4911">
        <dgm:presLayoutVars>
          <dgm:bulletEnabled val="1"/>
        </dgm:presLayoutVars>
      </dgm:prSet>
      <dgm:spPr/>
    </dgm:pt>
    <dgm:pt modelId="{FF4ECABE-B170-4060-9155-08AF504440D2}" type="pres">
      <dgm:prSet presAssocID="{AE106902-AC88-49E9-886D-B33AAFFEDFF3}" presName="rect2" presStyleLbl="fgImgPlace1" presStyleIdx="0" presStyleCnt="2" custFlipVert="1" custFlipHor="1" custScaleX="17618" custScaleY="8409" custLinFactNeighborX="48322" custLinFactNeighborY="13242"/>
      <dgm:spPr/>
    </dgm:pt>
    <dgm:pt modelId="{83197917-0934-4D94-BF60-AB05C3991104}" type="pres">
      <dgm:prSet presAssocID="{E200A78F-A881-48E7-AD4C-A85F1C2DE602}" presName="sibTrans" presStyleCnt="0"/>
      <dgm:spPr/>
    </dgm:pt>
    <dgm:pt modelId="{595FBA24-E1A6-4C52-B711-BA67373C0080}" type="pres">
      <dgm:prSet presAssocID="{31B16FF4-D97B-4334-AC23-39B6BD092EB2}" presName="composite" presStyleCnt="0"/>
      <dgm:spPr/>
    </dgm:pt>
    <dgm:pt modelId="{8DD50BC0-A695-4401-A830-78F64C40FBE4}" type="pres">
      <dgm:prSet presAssocID="{31B16FF4-D97B-4334-AC23-39B6BD092EB2}" presName="rect1" presStyleLbl="trAlignAcc1" presStyleIdx="1" presStyleCnt="2" custScaleX="109887" custLinFactNeighborX="1165" custLinFactNeighborY="1105">
        <dgm:presLayoutVars>
          <dgm:bulletEnabled val="1"/>
        </dgm:presLayoutVars>
      </dgm:prSet>
      <dgm:spPr/>
    </dgm:pt>
    <dgm:pt modelId="{432B3724-B4FC-46EC-9BAB-250212CDE2E6}" type="pres">
      <dgm:prSet presAssocID="{31B16FF4-D97B-4334-AC23-39B6BD092EB2}" presName="rect2" presStyleLbl="fgImgPlace1" presStyleIdx="1" presStyleCnt="2" custFlipVert="0" custFlipHor="1" custScaleX="11610" custScaleY="18326" custLinFactNeighborX="68833" custLinFactNeighborY="7916"/>
      <dgm:spPr>
        <a:ln>
          <a:solidFill>
            <a:schemeClr val="tx1"/>
          </a:solidFill>
        </a:ln>
      </dgm:spPr>
    </dgm:pt>
  </dgm:ptLst>
  <dgm:cxnLst>
    <dgm:cxn modelId="{39E51A0E-405E-4BE7-810F-CB631C93E537}" type="presOf" srcId="{95A12E42-AEE3-4629-8B9C-7A79A61839ED}" destId="{7FF19024-6BFF-4102-A608-FFF1866121D8}" srcOrd="0" destOrd="0" presId="urn:microsoft.com/office/officeart/2008/layout/PictureStrips"/>
    <dgm:cxn modelId="{B4274F18-D1AF-4A56-B867-C98B085F6A0C}" srcId="{95A12E42-AEE3-4629-8B9C-7A79A61839ED}" destId="{AE106902-AC88-49E9-886D-B33AAFFEDFF3}" srcOrd="0" destOrd="0" parTransId="{6F97A22B-77A0-406E-9093-242A08F3B166}" sibTransId="{E200A78F-A881-48E7-AD4C-A85F1C2DE602}"/>
    <dgm:cxn modelId="{0C39C122-5745-4610-87F2-BAF340CF2CBD}" type="presOf" srcId="{AE106902-AC88-49E9-886D-B33AAFFEDFF3}" destId="{5F33CCD7-B717-4DA0-B440-367ADD1A7370}" srcOrd="0" destOrd="0" presId="urn:microsoft.com/office/officeart/2008/layout/PictureStrips"/>
    <dgm:cxn modelId="{059F5975-7EAE-4D40-BBC4-2845BC677FCB}" srcId="{95A12E42-AEE3-4629-8B9C-7A79A61839ED}" destId="{31B16FF4-D97B-4334-AC23-39B6BD092EB2}" srcOrd="1" destOrd="0" parTransId="{58B00CC3-163C-4F40-BB61-6FE5D4CC0025}" sibTransId="{597B95AC-6C03-4DD5-9CF7-78DD1B7EE04C}"/>
    <dgm:cxn modelId="{D6603BC1-2CEE-428C-8843-7E57F5F3028D}" type="presOf" srcId="{31B16FF4-D97B-4334-AC23-39B6BD092EB2}" destId="{8DD50BC0-A695-4401-A830-78F64C40FBE4}" srcOrd="0" destOrd="0" presId="urn:microsoft.com/office/officeart/2008/layout/PictureStrips"/>
    <dgm:cxn modelId="{A5745D03-6AEF-46A9-89C8-68D19CD2F2BB}" type="presParOf" srcId="{7FF19024-6BFF-4102-A608-FFF1866121D8}" destId="{44C2905D-F23C-489F-91FA-C3D51344432D}" srcOrd="0" destOrd="0" presId="urn:microsoft.com/office/officeart/2008/layout/PictureStrips"/>
    <dgm:cxn modelId="{84C1C045-0ACE-4412-8ECC-5923375BDD08}" type="presParOf" srcId="{44C2905D-F23C-489F-91FA-C3D51344432D}" destId="{5F33CCD7-B717-4DA0-B440-367ADD1A7370}" srcOrd="0" destOrd="0" presId="urn:microsoft.com/office/officeart/2008/layout/PictureStrips"/>
    <dgm:cxn modelId="{6FA3FAF2-CC71-441A-BE8A-F631D702773D}" type="presParOf" srcId="{44C2905D-F23C-489F-91FA-C3D51344432D}" destId="{FF4ECABE-B170-4060-9155-08AF504440D2}" srcOrd="1" destOrd="0" presId="urn:microsoft.com/office/officeart/2008/layout/PictureStrips"/>
    <dgm:cxn modelId="{E5A18063-328B-4070-942B-23C9F4EEEB90}" type="presParOf" srcId="{7FF19024-6BFF-4102-A608-FFF1866121D8}" destId="{83197917-0934-4D94-BF60-AB05C3991104}" srcOrd="1" destOrd="0" presId="urn:microsoft.com/office/officeart/2008/layout/PictureStrips"/>
    <dgm:cxn modelId="{D51B19A3-0C4C-4F6A-B3FD-1CE1B8DD72AC}" type="presParOf" srcId="{7FF19024-6BFF-4102-A608-FFF1866121D8}" destId="{595FBA24-E1A6-4C52-B711-BA67373C0080}" srcOrd="2" destOrd="0" presId="urn:microsoft.com/office/officeart/2008/layout/PictureStrips"/>
    <dgm:cxn modelId="{2499B226-63BF-478D-8A84-5EEF3DBF7A5F}" type="presParOf" srcId="{595FBA24-E1A6-4C52-B711-BA67373C0080}" destId="{8DD50BC0-A695-4401-A830-78F64C40FBE4}" srcOrd="0" destOrd="0" presId="urn:microsoft.com/office/officeart/2008/layout/PictureStrips"/>
    <dgm:cxn modelId="{48D94585-069D-4257-BF3F-627570D0C1DC}" type="presParOf" srcId="{595FBA24-E1A6-4C52-B711-BA67373C0080}" destId="{432B3724-B4FC-46EC-9BAB-250212CDE2E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A12E42-AEE3-4629-8B9C-7A79A61839E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06902-AC88-49E9-886D-B33AAFFEDFF3}">
      <dgm:prSet phldrT="[Text]"/>
      <dgm:spPr/>
      <dgm:t>
        <a:bodyPr/>
        <a:lstStyle/>
        <a:p>
          <a:r>
            <a:rPr lang="en-US" dirty="0"/>
            <a:t>     Has the level of </a:t>
          </a:r>
          <a:br>
            <a:rPr lang="en-US" dirty="0"/>
          </a:br>
          <a:r>
            <a:rPr lang="en-US" dirty="0"/>
            <a:t>     responsibility and pay </a:t>
          </a:r>
          <a:br>
            <a:rPr lang="en-US" dirty="0"/>
          </a:br>
          <a:r>
            <a:rPr lang="en-US" dirty="0"/>
            <a:t>     you want and deserve</a:t>
          </a:r>
        </a:p>
      </dgm:t>
    </dgm:pt>
    <dgm:pt modelId="{6F97A22B-77A0-406E-9093-242A08F3B166}" type="parTrans" cxnId="{B4274F18-D1AF-4A56-B867-C98B085F6A0C}">
      <dgm:prSet/>
      <dgm:spPr/>
      <dgm:t>
        <a:bodyPr/>
        <a:lstStyle/>
        <a:p>
          <a:endParaRPr lang="en-US"/>
        </a:p>
      </dgm:t>
    </dgm:pt>
    <dgm:pt modelId="{E200A78F-A881-48E7-AD4C-A85F1C2DE602}" type="sibTrans" cxnId="{B4274F18-D1AF-4A56-B867-C98B085F6A0C}">
      <dgm:prSet/>
      <dgm:spPr/>
      <dgm:t>
        <a:bodyPr/>
        <a:lstStyle/>
        <a:p>
          <a:endParaRPr lang="en-US"/>
        </a:p>
      </dgm:t>
    </dgm:pt>
    <dgm:pt modelId="{31B16FF4-D97B-4334-AC23-39B6BD092EB2}">
      <dgm:prSet phldrT="[Text]"/>
      <dgm:spPr/>
      <dgm:t>
        <a:bodyPr/>
        <a:lstStyle/>
        <a:p>
          <a:r>
            <a:rPr lang="en-US" dirty="0"/>
            <a:t>     Has a workplace </a:t>
          </a:r>
          <a:br>
            <a:rPr lang="en-US" dirty="0"/>
          </a:br>
          <a:r>
            <a:rPr lang="en-US" dirty="0"/>
            <a:t>     environment, location, and </a:t>
          </a:r>
          <a:br>
            <a:rPr lang="en-US" dirty="0"/>
          </a:br>
          <a:r>
            <a:rPr lang="en-US" dirty="0"/>
            <a:t>     culture that appeal to  </a:t>
          </a:r>
          <a:br>
            <a:rPr lang="en-US" dirty="0"/>
          </a:br>
          <a:r>
            <a:rPr lang="en-US" dirty="0"/>
            <a:t>     you</a:t>
          </a:r>
        </a:p>
      </dgm:t>
    </dgm:pt>
    <dgm:pt modelId="{58B00CC3-163C-4F40-BB61-6FE5D4CC0025}" type="parTrans" cxnId="{059F5975-7EAE-4D40-BBC4-2845BC677FCB}">
      <dgm:prSet/>
      <dgm:spPr/>
      <dgm:t>
        <a:bodyPr/>
        <a:lstStyle/>
        <a:p>
          <a:endParaRPr lang="en-US"/>
        </a:p>
      </dgm:t>
    </dgm:pt>
    <dgm:pt modelId="{597B95AC-6C03-4DD5-9CF7-78DD1B7EE04C}" type="sibTrans" cxnId="{059F5975-7EAE-4D40-BBC4-2845BC677FCB}">
      <dgm:prSet/>
      <dgm:spPr/>
      <dgm:t>
        <a:bodyPr/>
        <a:lstStyle/>
        <a:p>
          <a:endParaRPr lang="en-US"/>
        </a:p>
      </dgm:t>
    </dgm:pt>
    <dgm:pt modelId="{7FF19024-6BFF-4102-A608-FFF1866121D8}" type="pres">
      <dgm:prSet presAssocID="{95A12E42-AEE3-4629-8B9C-7A79A61839ED}" presName="Name0" presStyleCnt="0">
        <dgm:presLayoutVars>
          <dgm:dir/>
          <dgm:resizeHandles val="exact"/>
        </dgm:presLayoutVars>
      </dgm:prSet>
      <dgm:spPr/>
    </dgm:pt>
    <dgm:pt modelId="{44C2905D-F23C-489F-91FA-C3D51344432D}" type="pres">
      <dgm:prSet presAssocID="{AE106902-AC88-49E9-886D-B33AAFFEDFF3}" presName="composite" presStyleCnt="0"/>
      <dgm:spPr/>
    </dgm:pt>
    <dgm:pt modelId="{5F33CCD7-B717-4DA0-B440-367ADD1A7370}" type="pres">
      <dgm:prSet presAssocID="{AE106902-AC88-49E9-886D-B33AAFFEDFF3}" presName="rect1" presStyleLbl="trAlignAcc1" presStyleIdx="0" presStyleCnt="2" custLinFactNeighborX="1" custLinFactNeighborY="4911">
        <dgm:presLayoutVars>
          <dgm:bulletEnabled val="1"/>
        </dgm:presLayoutVars>
      </dgm:prSet>
      <dgm:spPr/>
    </dgm:pt>
    <dgm:pt modelId="{FF4ECABE-B170-4060-9155-08AF504440D2}" type="pres">
      <dgm:prSet presAssocID="{AE106902-AC88-49E9-886D-B33AAFFEDFF3}" presName="rect2" presStyleLbl="fgImgPlace1" presStyleIdx="0" presStyleCnt="2" custFlipVert="1" custFlipHor="1" custScaleX="17618" custScaleY="8409" custLinFactNeighborX="48322" custLinFactNeighborY="13242"/>
      <dgm:spPr/>
    </dgm:pt>
    <dgm:pt modelId="{83197917-0934-4D94-BF60-AB05C3991104}" type="pres">
      <dgm:prSet presAssocID="{E200A78F-A881-48E7-AD4C-A85F1C2DE602}" presName="sibTrans" presStyleCnt="0"/>
      <dgm:spPr/>
    </dgm:pt>
    <dgm:pt modelId="{595FBA24-E1A6-4C52-B711-BA67373C0080}" type="pres">
      <dgm:prSet presAssocID="{31B16FF4-D97B-4334-AC23-39B6BD092EB2}" presName="composite" presStyleCnt="0"/>
      <dgm:spPr/>
    </dgm:pt>
    <dgm:pt modelId="{8DD50BC0-A695-4401-A830-78F64C40FBE4}" type="pres">
      <dgm:prSet presAssocID="{31B16FF4-D97B-4334-AC23-39B6BD092EB2}" presName="rect1" presStyleLbl="trAlignAcc1" presStyleIdx="1" presStyleCnt="2" custLinFactNeighborX="1165" custLinFactNeighborY="1105">
        <dgm:presLayoutVars>
          <dgm:bulletEnabled val="1"/>
        </dgm:presLayoutVars>
      </dgm:prSet>
      <dgm:spPr/>
    </dgm:pt>
    <dgm:pt modelId="{432B3724-B4FC-46EC-9BAB-250212CDE2E6}" type="pres">
      <dgm:prSet presAssocID="{31B16FF4-D97B-4334-AC23-39B6BD092EB2}" presName="rect2" presStyleLbl="fgImgPlace1" presStyleIdx="1" presStyleCnt="2" custFlipHor="1" custScaleX="5655" custScaleY="35770" custLinFactNeighborX="68833" custLinFactNeighborY="791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Call center with solid fill"/>
        </a:ext>
      </dgm:extLst>
    </dgm:pt>
  </dgm:ptLst>
  <dgm:cxnLst>
    <dgm:cxn modelId="{39E51A0E-405E-4BE7-810F-CB631C93E537}" type="presOf" srcId="{95A12E42-AEE3-4629-8B9C-7A79A61839ED}" destId="{7FF19024-6BFF-4102-A608-FFF1866121D8}" srcOrd="0" destOrd="0" presId="urn:microsoft.com/office/officeart/2008/layout/PictureStrips"/>
    <dgm:cxn modelId="{B4274F18-D1AF-4A56-B867-C98B085F6A0C}" srcId="{95A12E42-AEE3-4629-8B9C-7A79A61839ED}" destId="{AE106902-AC88-49E9-886D-B33AAFFEDFF3}" srcOrd="0" destOrd="0" parTransId="{6F97A22B-77A0-406E-9093-242A08F3B166}" sibTransId="{E200A78F-A881-48E7-AD4C-A85F1C2DE602}"/>
    <dgm:cxn modelId="{0C39C122-5745-4610-87F2-BAF340CF2CBD}" type="presOf" srcId="{AE106902-AC88-49E9-886D-B33AAFFEDFF3}" destId="{5F33CCD7-B717-4DA0-B440-367ADD1A7370}" srcOrd="0" destOrd="0" presId="urn:microsoft.com/office/officeart/2008/layout/PictureStrips"/>
    <dgm:cxn modelId="{059F5975-7EAE-4D40-BBC4-2845BC677FCB}" srcId="{95A12E42-AEE3-4629-8B9C-7A79A61839ED}" destId="{31B16FF4-D97B-4334-AC23-39B6BD092EB2}" srcOrd="1" destOrd="0" parTransId="{58B00CC3-163C-4F40-BB61-6FE5D4CC0025}" sibTransId="{597B95AC-6C03-4DD5-9CF7-78DD1B7EE04C}"/>
    <dgm:cxn modelId="{D6603BC1-2CEE-428C-8843-7E57F5F3028D}" type="presOf" srcId="{31B16FF4-D97B-4334-AC23-39B6BD092EB2}" destId="{8DD50BC0-A695-4401-A830-78F64C40FBE4}" srcOrd="0" destOrd="0" presId="urn:microsoft.com/office/officeart/2008/layout/PictureStrips"/>
    <dgm:cxn modelId="{A5745D03-6AEF-46A9-89C8-68D19CD2F2BB}" type="presParOf" srcId="{7FF19024-6BFF-4102-A608-FFF1866121D8}" destId="{44C2905D-F23C-489F-91FA-C3D51344432D}" srcOrd="0" destOrd="0" presId="urn:microsoft.com/office/officeart/2008/layout/PictureStrips"/>
    <dgm:cxn modelId="{84C1C045-0ACE-4412-8ECC-5923375BDD08}" type="presParOf" srcId="{44C2905D-F23C-489F-91FA-C3D51344432D}" destId="{5F33CCD7-B717-4DA0-B440-367ADD1A7370}" srcOrd="0" destOrd="0" presId="urn:microsoft.com/office/officeart/2008/layout/PictureStrips"/>
    <dgm:cxn modelId="{6FA3FAF2-CC71-441A-BE8A-F631D702773D}" type="presParOf" srcId="{44C2905D-F23C-489F-91FA-C3D51344432D}" destId="{FF4ECABE-B170-4060-9155-08AF504440D2}" srcOrd="1" destOrd="0" presId="urn:microsoft.com/office/officeart/2008/layout/PictureStrips"/>
    <dgm:cxn modelId="{E5A18063-328B-4070-942B-23C9F4EEEB90}" type="presParOf" srcId="{7FF19024-6BFF-4102-A608-FFF1866121D8}" destId="{83197917-0934-4D94-BF60-AB05C3991104}" srcOrd="1" destOrd="0" presId="urn:microsoft.com/office/officeart/2008/layout/PictureStrips"/>
    <dgm:cxn modelId="{D51B19A3-0C4C-4F6A-B3FD-1CE1B8DD72AC}" type="presParOf" srcId="{7FF19024-6BFF-4102-A608-FFF1866121D8}" destId="{595FBA24-E1A6-4C52-B711-BA67373C0080}" srcOrd="2" destOrd="0" presId="urn:microsoft.com/office/officeart/2008/layout/PictureStrips"/>
    <dgm:cxn modelId="{2499B226-63BF-478D-8A84-5EEF3DBF7A5F}" type="presParOf" srcId="{595FBA24-E1A6-4C52-B711-BA67373C0080}" destId="{8DD50BC0-A695-4401-A830-78F64C40FBE4}" srcOrd="0" destOrd="0" presId="urn:microsoft.com/office/officeart/2008/layout/PictureStrips"/>
    <dgm:cxn modelId="{48D94585-069D-4257-BF3F-627570D0C1DC}" type="presParOf" srcId="{595FBA24-E1A6-4C52-B711-BA67373C0080}" destId="{432B3724-B4FC-46EC-9BAB-250212CDE2E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Ability to do what I do best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Greater work-life balance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Improved stability and job security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xcellent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inning Plates outline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Significant increase in income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Opportunity to work for a company with a great brand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2"/>
      <dgm:spPr/>
    </dgm:pt>
    <dgm:pt modelId="{764A1DFB-5ED7-479E-9725-163DA10DCC9F}" type="pres">
      <dgm:prSet presAssocID="{DB939FB8-09A8-47A0-8F6B-B9DFE0CF257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ying Money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2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2" custLinFactNeighborX="21055" custLinFactNeighborY="12097"/>
      <dgm:spPr/>
    </dgm:pt>
    <dgm:pt modelId="{9AD6DD53-D62E-4A20-9B48-F9904DCC1143}" type="pres">
      <dgm:prSet presAssocID="{DF993679-F425-4C29-8E4C-BE15BC76C968}" presName="iconRect" presStyleLbl="node1" presStyleIdx="1" presStyleCnt="2" custLinFactNeighborX="24750" custLinFactNeighborY="1809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driver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farming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Writers and editors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xi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ypewriter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rmer female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Personal trainer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Real estate brokers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0" presStyleCnt="2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0" presStyleCnt="2" custLinFactX="156863" custLinFactNeighborX="200000" custLinFactNeighborY="-842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ilding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0" presStyleCnt="2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1" presStyleCnt="2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1" presStyleCnt="2" custLinFactX="-135714" custLinFactNeighborX="-200000" custLinFactNeighborY="1307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liptical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1" presStyleCnt="2" custLinFactNeighborX="9516" custLinFactNeighborY="-5250">
        <dgm:presLayoutVars>
          <dgm:chMax val="1"/>
          <dgm:chPref val="1"/>
        </dgm:presLayoutVars>
      </dgm:prSet>
      <dgm:spPr/>
    </dgm:pt>
  </dgm:ptLst>
  <dgm:cxnLst>
    <dgm:cxn modelId="{634CAA56-5087-4484-A53C-CD624834D5B2}" srcId="{0CF9C4A3-013E-4E9D-81DD-15A421FE32FA}" destId="{EE3C52C3-984A-4700-91A9-B87E922A60E7}" srcOrd="1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0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33583230-9B9F-459F-88D8-FC4B0792C00F}" type="presParOf" srcId="{5AA64AEF-DBC4-4D1B-909B-CC58F8349F55}" destId="{F4697A98-74B3-42FA-AEB1-67345DE55E5F}" srcOrd="0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1" destOrd="0" presId="urn:microsoft.com/office/officeart/2018/5/layout/IconCircleLabelList"/>
    <dgm:cxn modelId="{FE53B0A9-C469-4653-AE25-8D6A34F7BBF4}" type="presParOf" srcId="{5AA64AEF-DBC4-4D1B-909B-CC58F8349F55}" destId="{02946367-8847-495E-AE7F-7D1189C725B3}" srcOrd="2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3CCD7-B717-4DA0-B440-367ADD1A7370}">
      <dsp:nvSpPr>
        <dsp:cNvPr id="0" name=""/>
        <dsp:cNvSpPr/>
      </dsp:nvSpPr>
      <dsp:spPr>
        <a:xfrm>
          <a:off x="1096124" y="84955"/>
          <a:ext cx="4746800" cy="135187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5672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      Allows you to use</a:t>
          </a:r>
          <a:br>
            <a:rPr lang="en-US" sz="1900" kern="1200" dirty="0"/>
          </a:br>
          <a:r>
            <a:rPr lang="en-US" sz="1900" kern="1200" dirty="0"/>
            <a:t>       your skills and abilities  </a:t>
          </a:r>
          <a:br>
            <a:rPr lang="en-US" sz="1900" kern="1200" dirty="0"/>
          </a:br>
          <a:r>
            <a:rPr lang="en-US" sz="1900" kern="1200" dirty="0"/>
            <a:t>       and pursue your interests</a:t>
          </a:r>
        </a:p>
      </dsp:txBody>
      <dsp:txXfrm>
        <a:off x="1096124" y="84955"/>
        <a:ext cx="4746800" cy="1351877"/>
      </dsp:txXfrm>
    </dsp:sp>
    <dsp:sp modelId="{FF4ECABE-B170-4060-9155-08AF504440D2}">
      <dsp:nvSpPr>
        <dsp:cNvPr id="0" name=""/>
        <dsp:cNvSpPr/>
      </dsp:nvSpPr>
      <dsp:spPr>
        <a:xfrm flipH="1" flipV="1">
          <a:off x="1973300" y="661314"/>
          <a:ext cx="166721" cy="1193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50BC0-A695-4401-A830-78F64C40FBE4}">
      <dsp:nvSpPr>
        <dsp:cNvPr id="0" name=""/>
        <dsp:cNvSpPr/>
      </dsp:nvSpPr>
      <dsp:spPr>
        <a:xfrm>
          <a:off x="1143018" y="1540095"/>
          <a:ext cx="4753721" cy="135187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5672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   Fulfills the values that are  </a:t>
          </a:r>
          <a:br>
            <a:rPr lang="en-US" sz="1900" kern="1200" dirty="0"/>
          </a:br>
          <a:r>
            <a:rPr lang="en-US" sz="1900" kern="1200" dirty="0"/>
            <a:t>    important to you</a:t>
          </a:r>
        </a:p>
      </dsp:txBody>
      <dsp:txXfrm>
        <a:off x="1143018" y="1540095"/>
        <a:ext cx="4753721" cy="1351877"/>
      </dsp:txXfrm>
    </dsp:sp>
    <dsp:sp modelId="{432B3724-B4FC-46EC-9BAB-250212CDE2E6}">
      <dsp:nvSpPr>
        <dsp:cNvPr id="0" name=""/>
        <dsp:cNvSpPr/>
      </dsp:nvSpPr>
      <dsp:spPr>
        <a:xfrm flipH="1">
          <a:off x="2195826" y="2021921"/>
          <a:ext cx="109867" cy="26013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3CCD7-B717-4DA0-B440-367ADD1A7370}">
      <dsp:nvSpPr>
        <dsp:cNvPr id="0" name=""/>
        <dsp:cNvSpPr/>
      </dsp:nvSpPr>
      <dsp:spPr>
        <a:xfrm>
          <a:off x="1306519" y="84955"/>
          <a:ext cx="4326009" cy="135187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5672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    Has the level of </a:t>
          </a:r>
          <a:br>
            <a:rPr lang="en-US" sz="1800" kern="1200" dirty="0"/>
          </a:br>
          <a:r>
            <a:rPr lang="en-US" sz="1800" kern="1200" dirty="0"/>
            <a:t>     responsibility and pay </a:t>
          </a:r>
          <a:br>
            <a:rPr lang="en-US" sz="1800" kern="1200" dirty="0"/>
          </a:br>
          <a:r>
            <a:rPr lang="en-US" sz="1800" kern="1200" dirty="0"/>
            <a:t>     you want and deserve</a:t>
          </a:r>
        </a:p>
      </dsp:txBody>
      <dsp:txXfrm>
        <a:off x="1306519" y="84955"/>
        <a:ext cx="4326009" cy="1351877"/>
      </dsp:txXfrm>
    </dsp:sp>
    <dsp:sp modelId="{FF4ECABE-B170-4060-9155-08AF504440D2}">
      <dsp:nvSpPr>
        <dsp:cNvPr id="0" name=""/>
        <dsp:cNvSpPr/>
      </dsp:nvSpPr>
      <dsp:spPr>
        <a:xfrm flipH="1" flipV="1">
          <a:off x="1973300" y="661314"/>
          <a:ext cx="166721" cy="11936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50BC0-A695-4401-A830-78F64C40FBE4}">
      <dsp:nvSpPr>
        <dsp:cNvPr id="0" name=""/>
        <dsp:cNvSpPr/>
      </dsp:nvSpPr>
      <dsp:spPr>
        <a:xfrm>
          <a:off x="1356874" y="1540095"/>
          <a:ext cx="4326009" cy="135187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5672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     Has a workplace </a:t>
          </a:r>
          <a:br>
            <a:rPr lang="en-US" sz="1800" kern="1200" dirty="0"/>
          </a:br>
          <a:r>
            <a:rPr lang="en-US" sz="1800" kern="1200" dirty="0"/>
            <a:t>     environment, location, and </a:t>
          </a:r>
          <a:br>
            <a:rPr lang="en-US" sz="1800" kern="1200" dirty="0"/>
          </a:br>
          <a:r>
            <a:rPr lang="en-US" sz="1800" kern="1200" dirty="0"/>
            <a:t>     culture that appeal to  </a:t>
          </a:r>
          <a:br>
            <a:rPr lang="en-US" sz="1800" kern="1200" dirty="0"/>
          </a:br>
          <a:r>
            <a:rPr lang="en-US" sz="1800" kern="1200" dirty="0"/>
            <a:t>     you</a:t>
          </a:r>
        </a:p>
      </dsp:txBody>
      <dsp:txXfrm>
        <a:off x="1356874" y="1540095"/>
        <a:ext cx="4326009" cy="1351877"/>
      </dsp:txXfrm>
    </dsp:sp>
    <dsp:sp modelId="{432B3724-B4FC-46EC-9BAB-250212CDE2E6}">
      <dsp:nvSpPr>
        <dsp:cNvPr id="0" name=""/>
        <dsp:cNvSpPr/>
      </dsp:nvSpPr>
      <dsp:spPr>
        <a:xfrm flipH="1">
          <a:off x="2224002" y="1898114"/>
          <a:ext cx="53514" cy="5077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Ability to do what I do best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Greater work-life balance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 dirty="0"/>
            <a:t>Improved stability and job security</a:t>
          </a:r>
        </a:p>
      </dsp:txBody>
      <dsp:txXfrm>
        <a:off x="5217300" y="1714200"/>
        <a:ext cx="21375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1866768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2144643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449956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Significant increase in income</a:t>
          </a:r>
        </a:p>
      </dsp:txBody>
      <dsp:txXfrm>
        <a:off x="1449956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4652862" y="161929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4841367" y="41742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3961518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400" kern="1200" dirty="0"/>
            <a:t>Opportunity to work for a company with a great brand</a:t>
          </a:r>
        </a:p>
      </dsp:txBody>
      <dsp:txXfrm>
        <a:off x="3961518" y="1714200"/>
        <a:ext cx="21375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driver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farming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Writers and editors</a:t>
          </a:r>
        </a:p>
      </dsp:txBody>
      <dsp:txXfrm>
        <a:off x="5217300" y="1714200"/>
        <a:ext cx="21375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C936A-A8BB-4DC8-9958-5C07F1CFF127}">
      <dsp:nvSpPr>
        <dsp:cNvPr id="0" name=""/>
        <dsp:cNvSpPr/>
      </dsp:nvSpPr>
      <dsp:spPr>
        <a:xfrm>
          <a:off x="4555632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4814425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1449956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Personal trainer</a:t>
          </a:r>
        </a:p>
      </dsp:txBody>
      <dsp:txXfrm>
        <a:off x="1449956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1866768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2144645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4164923" y="16764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Real estate brokers</a:t>
          </a:r>
        </a:p>
      </dsp:txBody>
      <dsp:txXfrm>
        <a:off x="4164923" y="1676400"/>
        <a:ext cx="21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video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To effectively search for jobs and market yourself to employers, it’s important to take time to define your ideal job.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This presentation will help you </a:t>
            </a:r>
            <a:r>
              <a:rPr lang="en-US" sz="1800" b="0" i="0" u="none" strike="noStrike" kern="1200" baseline="0" dirty="0">
                <a:solidFill>
                  <a:srgbClr val="000000"/>
                </a:solidFill>
                <a:effectLst/>
                <a:latin typeface="HelveticaNeueLTStd-Roman"/>
                <a:ea typeface="+mn-ea"/>
                <a:cs typeface="+mn-cs"/>
              </a:rPr>
              <a:t>u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nderstand why having a clear job objective is critical in today’s job search and also help you identify the skills and abilities you have that fit your job objective.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Good decision-making about a job or career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involves more than just deciding on a job title. Of course, every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has its positives and negatives, but overall, you will be happier at a job that: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Allows you to use your skills and abilities and pursue your interests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Fulfills the values that are important to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Has the level of responsibility and pay you want and deserve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Has a workplace environment, location, and culture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appeal to you—including the people you work with.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 you begin your job search, you’ll consider all of these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factors.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Working only for a paycheck is not a recipe for career satisfaction. Most people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want their career to add to their quality of life. They expect benefits, job security,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a sense of purpose. All work is worthwhile if it’s done well, so the question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here is, “What’s important to you?”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Although money is important to most people, a study by the Gallup poll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found that people rated several other factors as being more important in a new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job, These factors include: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Ability to do what I do best.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Greater work-life balance and better personal well-being.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Improved stability and job security.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Significant increase in income.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Opportunity to work for a company with a great brand or reputation.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In most organizations, those who are willing to accept more responsibility are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also typically paid more. Higher levels of responsibility often require you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supervise others or to make decisions that affect the organization. When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things don’t go well, people with greater authority or responsibility are held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accountable. Some people are willing to accept this responsibility. Others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would prefer not to.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When considering the level of responsibility you’re willing to accept, ask yourself: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Do you like to lead projects or people?</a:t>
            </a:r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Are you good at supervising others?</a:t>
            </a:r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Do you prefer to be part of a team, where you share responsibilities with others?</a:t>
            </a:r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Do you prefer working by yourself, or with someone else’s guidance?</a:t>
            </a:r>
            <a:endParaRPr lang="en-US" sz="1800" b="0" i="0" u="none" strike="noStrike" baseline="0" dirty="0">
              <a:latin typeface="MinionPro-Regular"/>
            </a:endParaRPr>
          </a:p>
          <a:p>
            <a:pPr algn="l"/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More than 10% of workers are self-employed or own their own business. If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these options interest you, consider them as well. Talk to people in similar roles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gather information, and look for books and websites that provide information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 starting a business.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Examples of occupations with high percentages of self-employed workers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include: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Drivers.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Farming.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Writers and Editors.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Personal trainers.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Real estate brokers.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Review this list of preferences. Choose five that you believe are the most important things you’re looking for in a job or career. Jot down some thoughts on those five items to help you zero in on your ideal job.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By now, you may have a better idea of the career and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you want. Knowing those two pieces of information can help you understand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where to begin your job search. Using this knowledge, </a:t>
            </a:r>
            <a:r>
              <a:rPr lang="en-US" sz="1800" b="0" i="0" u="none" strike="noStrike" baseline="0" dirty="0">
                <a:latin typeface="HelveticaNeueLTStd-Cn"/>
              </a:rPr>
              <a:t>write a job objective that states what job you are seeking. Include the job title; the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skills, knowledge, and abilities you will use; and any other factors and preferences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you identified.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7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Your job objective tells what you are looking for. A personal branding statement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tells others who you are, what you are looking for, and what you have to offer.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information you gathered about your values and preferences can help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write a personal branding statement for your job search.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Placed at the top of a resume, this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statement would tell the employer all the most important details they need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know when deciding whether to interview the applicant. In just two sentences,</a:t>
            </a:r>
          </a:p>
          <a:p>
            <a:pPr algn="l"/>
            <a:r>
              <a:rPr lang="en-US" sz="1800" b="0" i="0" u="none" strike="noStrike" baseline="0">
                <a:latin typeface="MinionPro-Regular"/>
              </a:rPr>
              <a:t>it does a great job of “selling” that person’s qualifications, experience, and skills.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2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diagramColors" Target="../diagrams/colors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0" Type="http://schemas.openxmlformats.org/officeDocument/2006/relationships/diagramData" Target="../diagrams/data2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svg"/><Relationship Id="rId14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Defining Your Target Job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5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Your Ideal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255ACC53-B5F7-4BFB-BE49-B3B54547E61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25024437"/>
              </p:ext>
            </p:extLst>
          </p:nvPr>
        </p:nvGraphicFramePr>
        <p:xfrm>
          <a:off x="744714" y="2438400"/>
          <a:ext cx="6938962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6348BB66-555C-4B15-8AD6-45D3F43DFC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36547" y="2884190"/>
            <a:ext cx="713858" cy="713858"/>
          </a:xfrm>
          <a:prstGeom prst="rect">
            <a:avLst/>
          </a:prstGeom>
        </p:spPr>
      </p:pic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7A9FDCD4-5791-4B02-854B-EB6C947928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633659"/>
              </p:ext>
            </p:extLst>
          </p:nvPr>
        </p:nvGraphicFramePr>
        <p:xfrm>
          <a:off x="5484812" y="2438400"/>
          <a:ext cx="6938962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A4635D72-C9AE-4873-9AA0-BD56AEF34D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336547" y="4273723"/>
            <a:ext cx="713858" cy="713858"/>
          </a:xfrm>
          <a:prstGeom prst="rect">
            <a:avLst/>
          </a:prstGeom>
        </p:spPr>
      </p:pic>
      <p:pic>
        <p:nvPicPr>
          <p:cNvPr id="14" name="Graphic 13" descr="Checkmark with solid fill">
            <a:extLst>
              <a:ext uri="{FF2B5EF4-FFF2-40B4-BE49-F238E27FC236}">
                <a16:creationId xmlns:a16="http://schemas.microsoft.com/office/drawing/2014/main" id="{DC415B30-ACA8-4287-B505-79C68FC053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213347" y="2920554"/>
            <a:ext cx="713858" cy="713858"/>
          </a:xfrm>
          <a:prstGeom prst="rect">
            <a:avLst/>
          </a:prstGeom>
        </p:spPr>
      </p:pic>
      <p:pic>
        <p:nvPicPr>
          <p:cNvPr id="15" name="Graphic 14" descr="Checkmark with solid fill">
            <a:extLst>
              <a:ext uri="{FF2B5EF4-FFF2-40B4-BE49-F238E27FC236}">
                <a16:creationId xmlns:a16="http://schemas.microsoft.com/office/drawing/2014/main" id="{9F775355-1ED0-4A18-87F8-CF180270C0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326747" y="4318863"/>
            <a:ext cx="713858" cy="71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 fontScale="90000"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What Career Values Are Important to You?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77007EE0-9AF1-4D83-A9B0-0AE6C6AA39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2621466"/>
              </p:ext>
            </p:extLst>
          </p:nvPr>
        </p:nvGraphicFramePr>
        <p:xfrm>
          <a:off x="2624645" y="1620837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B056D856-2A81-4464-863C-1B2F9FFCEA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554912"/>
              </p:ext>
            </p:extLst>
          </p:nvPr>
        </p:nvGraphicFramePr>
        <p:xfrm>
          <a:off x="2624644" y="3909685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/>
              <a:t>How Much Responsibility Are You Willing</a:t>
            </a:r>
            <a:br>
              <a:rPr lang="en-US" sz="4000" dirty="0"/>
            </a:br>
            <a:r>
              <a:rPr lang="en-US" sz="4000" dirty="0"/>
              <a:t>to Accept?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1F541-54F7-455C-BA57-4C71F6537EBD}"/>
              </a:ext>
            </a:extLst>
          </p:cNvPr>
          <p:cNvSpPr txBox="1"/>
          <p:nvPr/>
        </p:nvSpPr>
        <p:spPr>
          <a:xfrm>
            <a:off x="1678479" y="2057400"/>
            <a:ext cx="970142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HelveticaNeueLTStd-Cn"/>
              </a:rPr>
              <a:t>1. Do you like to lead projects or people?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2. Are you good at supervising others?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3. Do you prefer to be part of a team, where you share responsibilities with others?</a:t>
            </a:r>
            <a:br>
              <a:rPr lang="en-US" sz="2400" b="0" i="0" u="none" strike="noStrike" baseline="0" dirty="0">
                <a:latin typeface="HelveticaNeueLTStd-Cn"/>
              </a:rPr>
            </a:br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HelveticaNeueLTStd-Cn"/>
              </a:rPr>
              <a:t>4. Do you prefer working by yourself, or with someone else’s guidance?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87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Should You Consider Self-Employment?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914104"/>
              </p:ext>
            </p:extLst>
          </p:nvPr>
        </p:nvGraphicFramePr>
        <p:xfrm>
          <a:off x="2624645" y="1620837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34E45838-D449-4A36-9733-1A13B87300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996355"/>
              </p:ext>
            </p:extLst>
          </p:nvPr>
        </p:nvGraphicFramePr>
        <p:xfrm>
          <a:off x="2319924" y="38100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72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Your Five Most Important Preferences Overall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7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5D3FE0-1284-4A81-973E-EAD6C3E88C02}"/>
              </a:ext>
            </a:extLst>
          </p:cNvPr>
          <p:cNvSpPr txBox="1"/>
          <p:nvPr/>
        </p:nvSpPr>
        <p:spPr>
          <a:xfrm>
            <a:off x="1979612" y="1905000"/>
            <a:ext cx="799941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0" i="0" u="none" strike="noStrike" baseline="0" dirty="0">
                <a:latin typeface="MinionPro-Regular"/>
              </a:rPr>
              <a:t>• Values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Income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Level of responsibility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Types of people you work with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Workplace environment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Geographic location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Self-employment or employment by an organization</a:t>
            </a:r>
          </a:p>
          <a:p>
            <a:pPr algn="l"/>
            <a:r>
              <a:rPr lang="en-US" sz="2800" b="0" i="0" u="none" strike="noStrike" baseline="0" dirty="0">
                <a:latin typeface="MinionPro-Regular"/>
              </a:rPr>
              <a:t>• Sector and industry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1080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Your Job Objective</a:t>
            </a:r>
            <a:endParaRPr lang="en-US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6F0DD9B9-6DB3-479E-B055-B7359B3312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98836" y="1600200"/>
            <a:ext cx="4572000" cy="4572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6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i="0" u="none" strike="noStrike" baseline="0" dirty="0">
                <a:latin typeface="HelveticaNeueLTStd-MdCn"/>
              </a:rPr>
              <a:t>Your Personal Branding Statement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9" descr="Business handshake">
            <a:extLst>
              <a:ext uri="{FF2B5EF4-FFF2-40B4-BE49-F238E27FC236}">
                <a16:creationId xmlns:a16="http://schemas.microsoft.com/office/drawing/2014/main" id="{B9FF5A17-5EDE-4B6E-945E-ED63D0A2FCE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940" b="14940"/>
          <a:stretch/>
        </p:blipFill>
        <p:spPr>
          <a:xfrm>
            <a:off x="1593436" y="1600200"/>
            <a:ext cx="9782801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819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17370</TotalTime>
  <Words>1127</Words>
  <Application>Microsoft Office PowerPoint</Application>
  <PresentationFormat>Custom</PresentationFormat>
  <Paragraphs>137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Euphemia</vt:lpstr>
      <vt:lpstr>HelveticaNeueLTStd-Cn</vt:lpstr>
      <vt:lpstr>HelveticaNeueLTStd-MdCn</vt:lpstr>
      <vt:lpstr>HelveticaNeueLTStd-Roman</vt:lpstr>
      <vt:lpstr>MinionPro-Regular</vt:lpstr>
      <vt:lpstr>Math 16x9</vt:lpstr>
      <vt:lpstr>Getting the Job You Really Want</vt:lpstr>
      <vt:lpstr>Defining Your Target Job</vt:lpstr>
      <vt:lpstr>Your Ideal Job</vt:lpstr>
      <vt:lpstr>What Career Values Are Important to You?</vt:lpstr>
      <vt:lpstr>How Much Responsibility Are You Willing to Accept?</vt:lpstr>
      <vt:lpstr>Should You Consider Self-Employment?</vt:lpstr>
      <vt:lpstr>Your Five Most Important Preferences Overall</vt:lpstr>
      <vt:lpstr>Your Job Objective</vt:lpstr>
      <vt:lpstr>Your Personal Branding Statement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36</cp:revision>
  <dcterms:created xsi:type="dcterms:W3CDTF">2019-08-15T19:51:40Z</dcterms:created>
  <dcterms:modified xsi:type="dcterms:W3CDTF">2021-09-09T19:34:02Z</dcterms:modified>
</cp:coreProperties>
</file>