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6" r:id="rId2"/>
    <p:sldId id="268" r:id="rId3"/>
    <p:sldId id="270" r:id="rId4"/>
    <p:sldId id="274" r:id="rId5"/>
    <p:sldId id="275" r:id="rId6"/>
    <p:sldId id="272" r:id="rId7"/>
    <p:sldId id="260" r:id="rId8"/>
    <p:sldId id="271" r:id="rId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initials="R" lastIdx="3" clrIdx="0">
    <p:extLst>
      <p:ext uri="{19B8F6BF-5375-455C-9EA6-DF929625EA0E}">
        <p15:presenceInfo xmlns:p15="http://schemas.microsoft.com/office/powerpoint/2012/main" userId="Ru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80000" autoAdjust="0"/>
  </p:normalViewPr>
  <p:slideViewPr>
    <p:cSldViewPr showGuides="1">
      <p:cViewPr varScale="1">
        <p:scale>
          <a:sx n="53" d="100"/>
          <a:sy n="53" d="100"/>
        </p:scale>
        <p:origin x="1176" y="48"/>
      </p:cViewPr>
      <p:guideLst>
        <p:guide orient="horz" pos="2160"/>
        <p:guide pos="3839"/>
        <p:guide pos="1007"/>
      </p:guideLst>
    </p:cSldViewPr>
  </p:slideViewPr>
  <p:notesTextViewPr>
    <p:cViewPr>
      <p:scale>
        <a:sx n="75" d="100"/>
        <a:sy n="75"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image" Target="../media/image2.png"/></Relationships>
</file>

<file path=ppt/diagrams/_rels/data2.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2" Type="http://schemas.openxmlformats.org/officeDocument/2006/relationships/image" Target="../media/image3.svg"/><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2" Type="http://schemas.openxmlformats.org/officeDocument/2006/relationships/image" Target="../media/image7.svg"/><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A12E42-AEE3-4629-8B9C-7A79A61839E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AE106902-AC88-49E9-886D-B33AAFFEDFF3}">
      <dgm:prSet phldrT="[Text]"/>
      <dgm:spPr/>
      <dgm:t>
        <a:bodyPr/>
        <a:lstStyle/>
        <a:p>
          <a:r>
            <a:rPr lang="en-US" dirty="0"/>
            <a:t>     A Good First </a:t>
          </a:r>
        </a:p>
        <a:p>
          <a:r>
            <a:rPr lang="en-US" dirty="0"/>
            <a:t>     Impression</a:t>
          </a:r>
        </a:p>
      </dgm:t>
    </dgm:pt>
    <dgm:pt modelId="{6F97A22B-77A0-406E-9093-242A08F3B166}" type="parTrans" cxnId="{B4274F18-D1AF-4A56-B867-C98B085F6A0C}">
      <dgm:prSet/>
      <dgm:spPr/>
      <dgm:t>
        <a:bodyPr/>
        <a:lstStyle/>
        <a:p>
          <a:endParaRPr lang="en-US"/>
        </a:p>
      </dgm:t>
    </dgm:pt>
    <dgm:pt modelId="{E200A78F-A881-48E7-AD4C-A85F1C2DE602}" type="sibTrans" cxnId="{B4274F18-D1AF-4A56-B867-C98B085F6A0C}">
      <dgm:prSet/>
      <dgm:spPr/>
      <dgm:t>
        <a:bodyPr/>
        <a:lstStyle/>
        <a:p>
          <a:endParaRPr lang="en-US"/>
        </a:p>
      </dgm:t>
    </dgm:pt>
    <dgm:pt modelId="{7FF19024-6BFF-4102-A608-FFF1866121D8}" type="pres">
      <dgm:prSet presAssocID="{95A12E42-AEE3-4629-8B9C-7A79A61839ED}" presName="Name0" presStyleCnt="0">
        <dgm:presLayoutVars>
          <dgm:dir/>
          <dgm:resizeHandles val="exact"/>
        </dgm:presLayoutVars>
      </dgm:prSet>
      <dgm:spPr/>
    </dgm:pt>
    <dgm:pt modelId="{44C2905D-F23C-489F-91FA-C3D51344432D}" type="pres">
      <dgm:prSet presAssocID="{AE106902-AC88-49E9-886D-B33AAFFEDFF3}" presName="composite" presStyleCnt="0"/>
      <dgm:spPr/>
    </dgm:pt>
    <dgm:pt modelId="{5F33CCD7-B717-4DA0-B440-367ADD1A7370}" type="pres">
      <dgm:prSet presAssocID="{AE106902-AC88-49E9-886D-B33AAFFEDFF3}" presName="rect1" presStyleLbl="trAlignAcc1" presStyleIdx="0" presStyleCnt="1">
        <dgm:presLayoutVars>
          <dgm:bulletEnabled val="1"/>
        </dgm:presLayoutVars>
      </dgm:prSet>
      <dgm:spPr/>
    </dgm:pt>
    <dgm:pt modelId="{FF4ECABE-B170-4060-9155-08AF504440D2}" type="pres">
      <dgm:prSet presAssocID="{AE106902-AC88-49E9-886D-B33AAFFEDFF3}" presName="rect2" presStyleLbl="fgImgPlace1" presStyleIdx="0" presStyleCnt="1" custLinFactNeighborX="48322" custLinFactNeighborY="13242"/>
      <dgm:spPr>
        <a:blipFill>
          <a:blip xmlns:r="http://schemas.openxmlformats.org/officeDocument/2006/relationships" r:embed="rId1">
            <a:extLst>
              <a:ext uri="{96DAC541-7B7A-43D3-8B79-37D633B846F1}">
                <asvg:svgBlip xmlns:asvg="http://schemas.microsoft.com/office/drawing/2016/SVG/main" r:embed="rId2"/>
              </a:ext>
            </a:extLst>
          </a:blip>
          <a:srcRect/>
          <a:stretch>
            <a:fillRect l="-25000" r="-25000"/>
          </a:stretch>
        </a:blipFill>
      </dgm:spPr>
      <dgm:extLst>
        <a:ext uri="{E40237B7-FDA0-4F09-8148-C483321AD2D9}">
          <dgm14:cNvPr xmlns:dgm14="http://schemas.microsoft.com/office/drawing/2010/diagram" id="0" name="" descr="Handshake with solid fill"/>
        </a:ext>
      </dgm:extLst>
    </dgm:pt>
  </dgm:ptLst>
  <dgm:cxnLst>
    <dgm:cxn modelId="{39E51A0E-405E-4BE7-810F-CB631C93E537}" type="presOf" srcId="{95A12E42-AEE3-4629-8B9C-7A79A61839ED}" destId="{7FF19024-6BFF-4102-A608-FFF1866121D8}" srcOrd="0" destOrd="0" presId="urn:microsoft.com/office/officeart/2008/layout/PictureStrips"/>
    <dgm:cxn modelId="{B4274F18-D1AF-4A56-B867-C98B085F6A0C}" srcId="{95A12E42-AEE3-4629-8B9C-7A79A61839ED}" destId="{AE106902-AC88-49E9-886D-B33AAFFEDFF3}" srcOrd="0" destOrd="0" parTransId="{6F97A22B-77A0-406E-9093-242A08F3B166}" sibTransId="{E200A78F-A881-48E7-AD4C-A85F1C2DE602}"/>
    <dgm:cxn modelId="{0C39C122-5745-4610-87F2-BAF340CF2CBD}" type="presOf" srcId="{AE106902-AC88-49E9-886D-B33AAFFEDFF3}" destId="{5F33CCD7-B717-4DA0-B440-367ADD1A7370}" srcOrd="0" destOrd="0" presId="urn:microsoft.com/office/officeart/2008/layout/PictureStrips"/>
    <dgm:cxn modelId="{A5745D03-6AEF-46A9-89C8-68D19CD2F2BB}" type="presParOf" srcId="{7FF19024-6BFF-4102-A608-FFF1866121D8}" destId="{44C2905D-F23C-489F-91FA-C3D51344432D}" srcOrd="0" destOrd="0" presId="urn:microsoft.com/office/officeart/2008/layout/PictureStrips"/>
    <dgm:cxn modelId="{84C1C045-0ACE-4412-8ECC-5923375BDD08}" type="presParOf" srcId="{44C2905D-F23C-489F-91FA-C3D51344432D}" destId="{5F33CCD7-B717-4DA0-B440-367ADD1A7370}" srcOrd="0" destOrd="0" presId="urn:microsoft.com/office/officeart/2008/layout/PictureStrips"/>
    <dgm:cxn modelId="{6FA3FAF2-CC71-441A-BE8A-F631D702773D}" type="presParOf" srcId="{44C2905D-F23C-489F-91FA-C3D51344432D}" destId="{FF4ECABE-B170-4060-9155-08AF504440D2}"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A12E42-AEE3-4629-8B9C-7A79A61839E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31B16FF4-D97B-4334-AC23-39B6BD092EB2}">
      <dgm:prSet phldrT="[Text]"/>
      <dgm:spPr/>
      <dgm:t>
        <a:bodyPr/>
        <a:lstStyle/>
        <a:p>
          <a:r>
            <a:rPr lang="en-US" dirty="0"/>
            <a:t>     Soft Skills</a:t>
          </a:r>
        </a:p>
      </dgm:t>
    </dgm:pt>
    <dgm:pt modelId="{58B00CC3-163C-4F40-BB61-6FE5D4CC0025}" type="parTrans" cxnId="{059F5975-7EAE-4D40-BBC4-2845BC677FCB}">
      <dgm:prSet/>
      <dgm:spPr/>
      <dgm:t>
        <a:bodyPr/>
        <a:lstStyle/>
        <a:p>
          <a:endParaRPr lang="en-US"/>
        </a:p>
      </dgm:t>
    </dgm:pt>
    <dgm:pt modelId="{597B95AC-6C03-4DD5-9CF7-78DD1B7EE04C}" type="sibTrans" cxnId="{059F5975-7EAE-4D40-BBC4-2845BC677FCB}">
      <dgm:prSet/>
      <dgm:spPr/>
      <dgm:t>
        <a:bodyPr/>
        <a:lstStyle/>
        <a:p>
          <a:endParaRPr lang="en-US"/>
        </a:p>
      </dgm:t>
    </dgm:pt>
    <dgm:pt modelId="{7FF19024-6BFF-4102-A608-FFF1866121D8}" type="pres">
      <dgm:prSet presAssocID="{95A12E42-AEE3-4629-8B9C-7A79A61839ED}" presName="Name0" presStyleCnt="0">
        <dgm:presLayoutVars>
          <dgm:dir/>
          <dgm:resizeHandles val="exact"/>
        </dgm:presLayoutVars>
      </dgm:prSet>
      <dgm:spPr/>
    </dgm:pt>
    <dgm:pt modelId="{595FBA24-E1A6-4C52-B711-BA67373C0080}" type="pres">
      <dgm:prSet presAssocID="{31B16FF4-D97B-4334-AC23-39B6BD092EB2}" presName="composite" presStyleCnt="0"/>
      <dgm:spPr/>
    </dgm:pt>
    <dgm:pt modelId="{8DD50BC0-A695-4401-A830-78F64C40FBE4}" type="pres">
      <dgm:prSet presAssocID="{31B16FF4-D97B-4334-AC23-39B6BD092EB2}" presName="rect1" presStyleLbl="trAlignAcc1" presStyleIdx="0" presStyleCnt="1">
        <dgm:presLayoutVars>
          <dgm:bulletEnabled val="1"/>
        </dgm:presLayoutVars>
      </dgm:prSet>
      <dgm:spPr/>
    </dgm:pt>
    <dgm:pt modelId="{432B3724-B4FC-46EC-9BAB-250212CDE2E6}" type="pres">
      <dgm:prSet presAssocID="{31B16FF4-D97B-4334-AC23-39B6BD092EB2}" presName="rect2" presStyleLbl="fgImgPlace1" presStyleIdx="0" presStyleCnt="1" custLinFactNeighborX="68833" custLinFactNeighborY="7916"/>
      <dgm:spPr>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dgm:spPr>
      <dgm:extLst>
        <a:ext uri="{E40237B7-FDA0-4F09-8148-C483321AD2D9}">
          <dgm14:cNvPr xmlns:dgm14="http://schemas.microsoft.com/office/drawing/2010/diagram" id="0" name="" descr="Boardroom with solid fill"/>
        </a:ext>
      </dgm:extLst>
    </dgm:pt>
  </dgm:ptLst>
  <dgm:cxnLst>
    <dgm:cxn modelId="{39E51A0E-405E-4BE7-810F-CB631C93E537}" type="presOf" srcId="{95A12E42-AEE3-4629-8B9C-7A79A61839ED}" destId="{7FF19024-6BFF-4102-A608-FFF1866121D8}" srcOrd="0" destOrd="0" presId="urn:microsoft.com/office/officeart/2008/layout/PictureStrips"/>
    <dgm:cxn modelId="{059F5975-7EAE-4D40-BBC4-2845BC677FCB}" srcId="{95A12E42-AEE3-4629-8B9C-7A79A61839ED}" destId="{31B16FF4-D97B-4334-AC23-39B6BD092EB2}" srcOrd="0" destOrd="0" parTransId="{58B00CC3-163C-4F40-BB61-6FE5D4CC0025}" sibTransId="{597B95AC-6C03-4DD5-9CF7-78DD1B7EE04C}"/>
    <dgm:cxn modelId="{D6603BC1-2CEE-428C-8843-7E57F5F3028D}" type="presOf" srcId="{31B16FF4-D97B-4334-AC23-39B6BD092EB2}" destId="{8DD50BC0-A695-4401-A830-78F64C40FBE4}" srcOrd="0" destOrd="0" presId="urn:microsoft.com/office/officeart/2008/layout/PictureStrips"/>
    <dgm:cxn modelId="{D51B19A3-0C4C-4F6A-B3FD-1CE1B8DD72AC}" type="presParOf" srcId="{7FF19024-6BFF-4102-A608-FFF1866121D8}" destId="{595FBA24-E1A6-4C52-B711-BA67373C0080}" srcOrd="0" destOrd="0" presId="urn:microsoft.com/office/officeart/2008/layout/PictureStrips"/>
    <dgm:cxn modelId="{2499B226-63BF-478D-8A84-5EEF3DBF7A5F}" type="presParOf" srcId="{595FBA24-E1A6-4C52-B711-BA67373C0080}" destId="{8DD50BC0-A695-4401-A830-78F64C40FBE4}" srcOrd="0" destOrd="0" presId="urn:microsoft.com/office/officeart/2008/layout/PictureStrips"/>
    <dgm:cxn modelId="{48D94585-069D-4257-BF3F-627570D0C1DC}" type="presParOf" srcId="{595FBA24-E1A6-4C52-B711-BA67373C0080}" destId="{432B3724-B4FC-46EC-9BAB-250212CDE2E6}"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A12E42-AEE3-4629-8B9C-7A79A61839E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FB8F9DF7-894F-4F7C-8D9F-B117538A5E15}">
      <dgm:prSet phldrT="[Text]"/>
      <dgm:spPr/>
      <dgm:t>
        <a:bodyPr/>
        <a:lstStyle/>
        <a:p>
          <a:r>
            <a:rPr lang="en-US" dirty="0"/>
            <a:t>    Job-Related Skills,  </a:t>
          </a:r>
          <a:br>
            <a:rPr lang="en-US" dirty="0"/>
          </a:br>
          <a:r>
            <a:rPr lang="en-US" dirty="0"/>
            <a:t>    Experience, and </a:t>
          </a:r>
          <a:br>
            <a:rPr lang="en-US" dirty="0"/>
          </a:br>
          <a:r>
            <a:rPr lang="en-US" dirty="0"/>
            <a:t>    Training</a:t>
          </a:r>
        </a:p>
      </dgm:t>
    </dgm:pt>
    <dgm:pt modelId="{2E4BD2FE-7815-4784-BA1A-EBB958FFED3F}" type="parTrans" cxnId="{F01C1EB2-674C-42FB-8C93-B5CD9C19F225}">
      <dgm:prSet/>
      <dgm:spPr/>
      <dgm:t>
        <a:bodyPr/>
        <a:lstStyle/>
        <a:p>
          <a:endParaRPr lang="en-US"/>
        </a:p>
      </dgm:t>
    </dgm:pt>
    <dgm:pt modelId="{64E6781F-8BF3-42E1-80EE-FDBF68C91FD9}" type="sibTrans" cxnId="{F01C1EB2-674C-42FB-8C93-B5CD9C19F225}">
      <dgm:prSet/>
      <dgm:spPr/>
      <dgm:t>
        <a:bodyPr/>
        <a:lstStyle/>
        <a:p>
          <a:endParaRPr lang="en-US"/>
        </a:p>
      </dgm:t>
    </dgm:pt>
    <dgm:pt modelId="{7FF19024-6BFF-4102-A608-FFF1866121D8}" type="pres">
      <dgm:prSet presAssocID="{95A12E42-AEE3-4629-8B9C-7A79A61839ED}" presName="Name0" presStyleCnt="0">
        <dgm:presLayoutVars>
          <dgm:dir/>
          <dgm:resizeHandles val="exact"/>
        </dgm:presLayoutVars>
      </dgm:prSet>
      <dgm:spPr/>
    </dgm:pt>
    <dgm:pt modelId="{50241FA4-3C4B-44C8-80E9-CAF3EC24697E}" type="pres">
      <dgm:prSet presAssocID="{FB8F9DF7-894F-4F7C-8D9F-B117538A5E15}" presName="composite" presStyleCnt="0"/>
      <dgm:spPr/>
    </dgm:pt>
    <dgm:pt modelId="{6BD93B9C-F19C-43FB-9E8B-C7319503D379}" type="pres">
      <dgm:prSet presAssocID="{FB8F9DF7-894F-4F7C-8D9F-B117538A5E15}" presName="rect1" presStyleLbl="trAlignAcc1" presStyleIdx="0" presStyleCnt="1" custLinFactNeighborX="-1079" custLinFactNeighborY="6851">
        <dgm:presLayoutVars>
          <dgm:bulletEnabled val="1"/>
        </dgm:presLayoutVars>
      </dgm:prSet>
      <dgm:spPr/>
    </dgm:pt>
    <dgm:pt modelId="{9D691192-4217-4760-8310-10803589E69A}" type="pres">
      <dgm:prSet presAssocID="{FB8F9DF7-894F-4F7C-8D9F-B117538A5E15}" presName="rect2" presStyleLbl="fgImgPlace1" presStyleIdx="0" presStyleCnt="1" custFlipVert="1" custFlipHor="1" custScaleX="20104" custScaleY="17182" custLinFactX="500000" custLinFactY="-1326" custLinFactNeighborX="539040" custLinFactNeighborY="-100000"/>
      <dgm:spPr/>
    </dgm:pt>
  </dgm:ptLst>
  <dgm:cxnLst>
    <dgm:cxn modelId="{39E51A0E-405E-4BE7-810F-CB631C93E537}" type="presOf" srcId="{95A12E42-AEE3-4629-8B9C-7A79A61839ED}" destId="{7FF19024-6BFF-4102-A608-FFF1866121D8}" srcOrd="0" destOrd="0" presId="urn:microsoft.com/office/officeart/2008/layout/PictureStrips"/>
    <dgm:cxn modelId="{E7123747-0AFE-4E50-AB05-B55C93204AE5}" type="presOf" srcId="{FB8F9DF7-894F-4F7C-8D9F-B117538A5E15}" destId="{6BD93B9C-F19C-43FB-9E8B-C7319503D379}" srcOrd="0" destOrd="0" presId="urn:microsoft.com/office/officeart/2008/layout/PictureStrips"/>
    <dgm:cxn modelId="{F01C1EB2-674C-42FB-8C93-B5CD9C19F225}" srcId="{95A12E42-AEE3-4629-8B9C-7A79A61839ED}" destId="{FB8F9DF7-894F-4F7C-8D9F-B117538A5E15}" srcOrd="0" destOrd="0" parTransId="{2E4BD2FE-7815-4784-BA1A-EBB958FFED3F}" sibTransId="{64E6781F-8BF3-42E1-80EE-FDBF68C91FD9}"/>
    <dgm:cxn modelId="{E205CFFE-CD5A-4C18-BB6D-56ADC91D3DC3}" type="presParOf" srcId="{7FF19024-6BFF-4102-A608-FFF1866121D8}" destId="{50241FA4-3C4B-44C8-80E9-CAF3EC24697E}" srcOrd="0" destOrd="0" presId="urn:microsoft.com/office/officeart/2008/layout/PictureStrips"/>
    <dgm:cxn modelId="{AEFB9760-58BB-4E2B-B152-016A6142D26E}" type="presParOf" srcId="{50241FA4-3C4B-44C8-80E9-CAF3EC24697E}" destId="{6BD93B9C-F19C-43FB-9E8B-C7319503D379}" srcOrd="0" destOrd="0" presId="urn:microsoft.com/office/officeart/2008/layout/PictureStrips"/>
    <dgm:cxn modelId="{33A37D10-8B24-4055-BF0F-8D01A41ECDCE}" type="presParOf" srcId="{50241FA4-3C4B-44C8-80E9-CAF3EC24697E}" destId="{9D691192-4217-4760-8310-10803589E69A}"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3CCD7-B717-4DA0-B440-367ADD1A7370}">
      <dsp:nvSpPr>
        <dsp:cNvPr id="0" name=""/>
        <dsp:cNvSpPr/>
      </dsp:nvSpPr>
      <dsp:spPr>
        <a:xfrm>
          <a:off x="372046" y="1016150"/>
          <a:ext cx="8929115" cy="279034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889996" tIns="243840" rIns="243840" bIns="243840" numCol="1" spcCol="1270" anchor="ctr" anchorCtr="0">
          <a:noAutofit/>
        </a:bodyPr>
        <a:lstStyle/>
        <a:p>
          <a:pPr marL="0" lvl="0" indent="0" algn="l" defTabSz="2844800">
            <a:lnSpc>
              <a:spcPct val="90000"/>
            </a:lnSpc>
            <a:spcBef>
              <a:spcPct val="0"/>
            </a:spcBef>
            <a:spcAft>
              <a:spcPct val="35000"/>
            </a:spcAft>
            <a:buNone/>
          </a:pPr>
          <a:r>
            <a:rPr lang="en-US" sz="6400" kern="1200" dirty="0"/>
            <a:t>     A Good First </a:t>
          </a:r>
        </a:p>
        <a:p>
          <a:pPr marL="0" lvl="0" indent="0" algn="l" defTabSz="2844800">
            <a:lnSpc>
              <a:spcPct val="90000"/>
            </a:lnSpc>
            <a:spcBef>
              <a:spcPct val="0"/>
            </a:spcBef>
            <a:spcAft>
              <a:spcPct val="35000"/>
            </a:spcAft>
            <a:buNone/>
          </a:pPr>
          <a:r>
            <a:rPr lang="en-US" sz="6400" kern="1200" dirty="0"/>
            <a:t>     Impression</a:t>
          </a:r>
        </a:p>
      </dsp:txBody>
      <dsp:txXfrm>
        <a:off x="372046" y="1016150"/>
        <a:ext cx="8929115" cy="2790348"/>
      </dsp:txXfrm>
    </dsp:sp>
    <dsp:sp modelId="{FF4ECABE-B170-4060-9155-08AF504440D2}">
      <dsp:nvSpPr>
        <dsp:cNvPr id="0" name=""/>
        <dsp:cNvSpPr/>
      </dsp:nvSpPr>
      <dsp:spPr>
        <a:xfrm>
          <a:off x="943846" y="1001073"/>
          <a:ext cx="1953244" cy="292986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50BC0-A695-4401-A830-78F64C40FBE4}">
      <dsp:nvSpPr>
        <dsp:cNvPr id="0" name=""/>
        <dsp:cNvSpPr/>
      </dsp:nvSpPr>
      <dsp:spPr>
        <a:xfrm>
          <a:off x="372046" y="1016150"/>
          <a:ext cx="8929115" cy="279034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889996"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dirty="0"/>
            <a:t>     Soft Skills</a:t>
          </a:r>
        </a:p>
      </dsp:txBody>
      <dsp:txXfrm>
        <a:off x="372046" y="1016150"/>
        <a:ext cx="8929115" cy="2790348"/>
      </dsp:txXfrm>
    </dsp:sp>
    <dsp:sp modelId="{432B3724-B4FC-46EC-9BAB-250212CDE2E6}">
      <dsp:nvSpPr>
        <dsp:cNvPr id="0" name=""/>
        <dsp:cNvSpPr/>
      </dsp:nvSpPr>
      <dsp:spPr>
        <a:xfrm>
          <a:off x="1344476" y="845028"/>
          <a:ext cx="1953244" cy="292986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D93B9C-F19C-43FB-9E8B-C7319503D379}">
      <dsp:nvSpPr>
        <dsp:cNvPr id="0" name=""/>
        <dsp:cNvSpPr/>
      </dsp:nvSpPr>
      <dsp:spPr>
        <a:xfrm>
          <a:off x="89678" y="1005792"/>
          <a:ext cx="8929115" cy="2790348"/>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889996" tIns="198120" rIns="198120" bIns="198120" numCol="1" spcCol="1270" anchor="ctr" anchorCtr="0">
          <a:noAutofit/>
        </a:bodyPr>
        <a:lstStyle/>
        <a:p>
          <a:pPr marL="0" lvl="0" indent="0" algn="l" defTabSz="2311400">
            <a:lnSpc>
              <a:spcPct val="90000"/>
            </a:lnSpc>
            <a:spcBef>
              <a:spcPct val="0"/>
            </a:spcBef>
            <a:spcAft>
              <a:spcPct val="35000"/>
            </a:spcAft>
            <a:buNone/>
          </a:pPr>
          <a:r>
            <a:rPr lang="en-US" sz="5200" kern="1200" dirty="0"/>
            <a:t>    Job-Related Skills,  </a:t>
          </a:r>
          <a:br>
            <a:rPr lang="en-US" sz="5200" kern="1200" dirty="0"/>
          </a:br>
          <a:r>
            <a:rPr lang="en-US" sz="5200" kern="1200" dirty="0"/>
            <a:t>    Experience, and </a:t>
          </a:r>
          <a:br>
            <a:rPr lang="en-US" sz="5200" kern="1200" dirty="0"/>
          </a:br>
          <a:r>
            <a:rPr lang="en-US" sz="5200" kern="1200" dirty="0"/>
            <a:t>    Training</a:t>
          </a:r>
        </a:p>
      </dsp:txBody>
      <dsp:txXfrm>
        <a:off x="89678" y="1005792"/>
        <a:ext cx="8929115" cy="2790348"/>
      </dsp:txXfrm>
    </dsp:sp>
    <dsp:sp modelId="{9D691192-4217-4760-8310-10803589E69A}">
      <dsp:nvSpPr>
        <dsp:cNvPr id="0" name=""/>
        <dsp:cNvSpPr/>
      </dsp:nvSpPr>
      <dsp:spPr>
        <a:xfrm flipH="1" flipV="1">
          <a:off x="8908481" y="0"/>
          <a:ext cx="392680" cy="503409"/>
        </a:xfrm>
        <a:prstGeom prst="rect">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9/8/2021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9/8/2021</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The Getting the Job You Really Want video presentations for the seventh edition are brought to you by JIST Career Solutions, a leading provider of materials and technology that help build essential skills for career, academic, and life success.</a:t>
            </a:r>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1</a:t>
            </a:fld>
            <a:endParaRPr lang="en-US"/>
          </a:p>
        </p:txBody>
      </p:sp>
    </p:spTree>
    <p:extLst>
      <p:ext uri="{BB962C8B-B14F-4D97-AF65-F5344CB8AC3E}">
        <p14:creationId xmlns:p14="http://schemas.microsoft.com/office/powerpoint/2010/main" val="4176209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2"/>
                </a:solidFill>
                <a:latin typeface="+mn-lt"/>
                <a:ea typeface="+mn-ea"/>
                <a:cs typeface="+mn-cs"/>
              </a:rPr>
              <a:t>Just what sort of life do you want to live? What are you really good at? Or what is more important to you: doing something you love to do or earning more money? There is more to life than work. </a:t>
            </a:r>
          </a:p>
          <a:p>
            <a:endParaRPr lang="en-US" sz="1200" kern="1200" dirty="0">
              <a:solidFill>
                <a:schemeClr val="tx2"/>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2"/>
                </a:solidFill>
                <a:effectLst/>
                <a:latin typeface="+mn-lt"/>
                <a:ea typeface="+mn-ea"/>
                <a:cs typeface="+mn-cs"/>
              </a:rPr>
              <a:t>This presentation </a:t>
            </a:r>
            <a:r>
              <a:rPr lang="en-US" sz="1200" kern="1200" dirty="0">
                <a:solidFill>
                  <a:schemeClr val="tx2"/>
                </a:solidFill>
                <a:effectLst/>
                <a:latin typeface="+mn-lt"/>
                <a:ea typeface="+mn-ea"/>
                <a:cs typeface="+mn-cs"/>
              </a:rPr>
              <a:t>will help you understand what employers look for in potential employees and how you can use this knowledge to sell your skills.</a:t>
            </a:r>
          </a:p>
          <a:p>
            <a:endParaRPr lang="en-US" sz="1200" kern="1200" dirty="0">
              <a:solidFill>
                <a:schemeClr val="tx2"/>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2</a:t>
            </a:fld>
            <a:endParaRPr lang="en-US"/>
          </a:p>
        </p:txBody>
      </p:sp>
    </p:spTree>
    <p:extLst>
      <p:ext uri="{BB962C8B-B14F-4D97-AF65-F5344CB8AC3E}">
        <p14:creationId xmlns:p14="http://schemas.microsoft.com/office/powerpoint/2010/main" val="1830671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a:solidFill>
                  <a:schemeClr val="tx2"/>
                </a:solidFill>
                <a:effectLst/>
                <a:latin typeface="+mn-lt"/>
                <a:ea typeface="+mn-ea"/>
                <a:cs typeface="+mn-cs"/>
              </a:rPr>
              <a:t>When looking for a job, it’s important to put yourself in the shoes of the employer and imagine how they think. What do employers want? If you were an employer, what skills would you look for? What qualities in a potential employee might be a turnoff?</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Generally speaking, there are three big expectations employers have when screening potential new employees.</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Employers want an interviewee to make a good first impression. Factors that affect the impression you give include your physical appearance, your manners, and whether or not your application and resume contain multiple errors.</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Employers also hope to learn that a potential employee has strong soft skills, such as the ability to communicate well, be a team player, and being dependable. Your past experience and how you conduct yourself could be a strong indicator of these skills.</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Finally, some jobs require specific skills,, experience, or training.  The presence or absence of these skills can be a deciding factor who employers consider which candidates to interview or hire. For example, a job candidate who doesn’t possess skills using Microsoft Excel for a position</a:t>
            </a:r>
          </a:p>
          <a:p>
            <a:pPr hangingPunct="0"/>
            <a:r>
              <a:rPr lang="en-US" sz="1200" kern="1200" dirty="0">
                <a:solidFill>
                  <a:schemeClr val="tx2"/>
                </a:solidFill>
                <a:effectLst/>
                <a:latin typeface="+mn-lt"/>
                <a:ea typeface="+mn-ea"/>
                <a:cs typeface="+mn-cs"/>
              </a:rPr>
              <a:t>That requires its frequent use might not be considered for that particular position.</a:t>
            </a:r>
          </a:p>
        </p:txBody>
      </p:sp>
      <p:sp>
        <p:nvSpPr>
          <p:cNvPr id="4" name="Slide Number Placeholder 3"/>
          <p:cNvSpPr>
            <a:spLocks noGrp="1"/>
          </p:cNvSpPr>
          <p:nvPr>
            <p:ph type="sldNum" sz="quarter" idx="5"/>
          </p:nvPr>
        </p:nvSpPr>
        <p:spPr/>
        <p:txBody>
          <a:bodyPr/>
          <a:lstStyle/>
          <a:p>
            <a:fld id="{841221E5-7225-48EB-A4EE-420E7BFCF705}" type="slidenum">
              <a:rPr lang="en-US" smtClean="0"/>
              <a:pPr/>
              <a:t>3</a:t>
            </a:fld>
            <a:endParaRPr lang="en-US"/>
          </a:p>
        </p:txBody>
      </p:sp>
    </p:spTree>
    <p:extLst>
      <p:ext uri="{BB962C8B-B14F-4D97-AF65-F5344CB8AC3E}">
        <p14:creationId xmlns:p14="http://schemas.microsoft.com/office/powerpoint/2010/main" val="2203536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Employers also hope to learn that a potential employee has strong soft skills, such as the ability to communicate well, be a team player, and being dependable. Your past experience and how you conduct yourself could be a strong indicator of these skills.</a:t>
            </a:r>
          </a:p>
          <a:p>
            <a:pPr hangingPunct="0"/>
            <a:endParaRPr lang="en-US" sz="1200" kern="1200" dirty="0">
              <a:solidFill>
                <a:schemeClr val="tx2"/>
              </a:solidFill>
              <a:effectLst/>
              <a:latin typeface="+mn-lt"/>
              <a:ea typeface="+mn-ea"/>
              <a:cs typeface="+mn-cs"/>
            </a:endParaRPr>
          </a:p>
          <a:p>
            <a:pPr algn="l"/>
            <a:r>
              <a:rPr lang="en-US" sz="1800" b="0" i="0" u="none" strike="noStrike" baseline="0" dirty="0">
                <a:latin typeface="MinionPro-Regular"/>
              </a:rPr>
              <a:t>One of the most important soft skills is dependability. Most employers</a:t>
            </a:r>
          </a:p>
          <a:p>
            <a:pPr algn="l"/>
            <a:r>
              <a:rPr lang="en-US" sz="1800" b="0" i="0" u="none" strike="noStrike" baseline="0" dirty="0">
                <a:latin typeface="MinionPro-Regular"/>
              </a:rPr>
              <a:t>will not hire someone unless they think the person will be dependable. Being dependable means being on time, having good attendance, and working</a:t>
            </a:r>
          </a:p>
          <a:p>
            <a:pPr algn="l"/>
            <a:r>
              <a:rPr lang="en-US" sz="1800" b="0" i="0" u="none" strike="noStrike" baseline="0" dirty="0">
                <a:latin typeface="MinionPro-Regular"/>
              </a:rPr>
              <a:t>hard to meet deadlines.</a:t>
            </a:r>
            <a:endParaRPr lang="en-US" sz="1200" kern="1200" dirty="0">
              <a:solidFill>
                <a:schemeClr val="tx2"/>
              </a:solidFill>
              <a:effectLst/>
              <a:latin typeface="+mn-lt"/>
              <a:ea typeface="+mn-ea"/>
              <a:cs typeface="+mn-cs"/>
            </a:endParaRPr>
          </a:p>
          <a:p>
            <a:pPr hangingPunct="0"/>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4</a:t>
            </a:fld>
            <a:endParaRPr lang="en-US"/>
          </a:p>
        </p:txBody>
      </p:sp>
    </p:spTree>
    <p:extLst>
      <p:ext uri="{BB962C8B-B14F-4D97-AF65-F5344CB8AC3E}">
        <p14:creationId xmlns:p14="http://schemas.microsoft.com/office/powerpoint/2010/main" val="40075553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endParaRPr lang="en-US" sz="1200" kern="1200" dirty="0">
              <a:solidFill>
                <a:schemeClr val="tx2"/>
              </a:solidFill>
              <a:effectLst/>
              <a:latin typeface="+mn-lt"/>
              <a:ea typeface="+mn-ea"/>
              <a:cs typeface="+mn-cs"/>
            </a:endParaRPr>
          </a:p>
          <a:p>
            <a:pPr algn="l"/>
            <a:r>
              <a:rPr lang="en-US" sz="1200" kern="1200" dirty="0">
                <a:solidFill>
                  <a:schemeClr val="tx2"/>
                </a:solidFill>
                <a:effectLst/>
                <a:latin typeface="+mn-lt"/>
                <a:ea typeface="+mn-ea"/>
                <a:cs typeface="+mn-cs"/>
              </a:rPr>
              <a:t>Finally, some jobs require specific skills,, experience, or training. </a:t>
            </a:r>
            <a:r>
              <a:rPr lang="en-US" sz="1800" b="0" i="0" u="none" strike="noStrike" baseline="0" dirty="0">
                <a:latin typeface="MinionPro-Regular"/>
              </a:rPr>
              <a:t>These requirements</a:t>
            </a:r>
          </a:p>
          <a:p>
            <a:pPr algn="l"/>
            <a:r>
              <a:rPr lang="en-US" sz="1800" b="0" i="0" u="none" strike="noStrike" baseline="0" dirty="0">
                <a:latin typeface="MinionPro-Regular"/>
              </a:rPr>
              <a:t>should be listed in the job description. Most employers interview only those</a:t>
            </a:r>
          </a:p>
          <a:p>
            <a:pPr algn="l"/>
            <a:r>
              <a:rPr lang="en-US" sz="1800" b="0" i="0" u="none" strike="noStrike" baseline="0" dirty="0">
                <a:latin typeface="MinionPro-Regular"/>
              </a:rPr>
              <a:t>people who have at least the minimum requirements for a job. </a:t>
            </a:r>
            <a:r>
              <a:rPr lang="en-US" sz="1200" kern="1200" dirty="0">
                <a:solidFill>
                  <a:schemeClr val="tx2"/>
                </a:solidFill>
                <a:effectLst/>
                <a:latin typeface="+mn-lt"/>
                <a:ea typeface="+mn-ea"/>
                <a:cs typeface="+mn-cs"/>
              </a:rPr>
              <a:t>The presence or absence of these skills can be a deciding factor who employers consider which candidates to interview or hire. For example, a job candidate who doesn’t possess skills using Microsoft Excel for a position</a:t>
            </a:r>
          </a:p>
          <a:p>
            <a:pPr hangingPunct="0"/>
            <a:r>
              <a:rPr lang="en-US" sz="1200" kern="1200" dirty="0">
                <a:solidFill>
                  <a:schemeClr val="tx2"/>
                </a:solidFill>
                <a:effectLst/>
                <a:latin typeface="+mn-lt"/>
                <a:ea typeface="+mn-ea"/>
                <a:cs typeface="+mn-cs"/>
              </a:rPr>
              <a:t>that requires its frequent use might not be considered for that particular position.</a:t>
            </a:r>
          </a:p>
        </p:txBody>
      </p:sp>
      <p:sp>
        <p:nvSpPr>
          <p:cNvPr id="4" name="Slide Number Placeholder 3"/>
          <p:cNvSpPr>
            <a:spLocks noGrp="1"/>
          </p:cNvSpPr>
          <p:nvPr>
            <p:ph type="sldNum" sz="quarter" idx="5"/>
          </p:nvPr>
        </p:nvSpPr>
        <p:spPr/>
        <p:txBody>
          <a:bodyPr/>
          <a:lstStyle/>
          <a:p>
            <a:fld id="{841221E5-7225-48EB-A4EE-420E7BFCF705}" type="slidenum">
              <a:rPr lang="en-US" smtClean="0"/>
              <a:pPr/>
              <a:t>5</a:t>
            </a:fld>
            <a:endParaRPr lang="en-US"/>
          </a:p>
        </p:txBody>
      </p:sp>
    </p:spTree>
    <p:extLst>
      <p:ext uri="{BB962C8B-B14F-4D97-AF65-F5344CB8AC3E}">
        <p14:creationId xmlns:p14="http://schemas.microsoft.com/office/powerpoint/2010/main" val="2996134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Remember, to an employer, you are an investment. To get a job, you need to</a:t>
            </a:r>
          </a:p>
          <a:p>
            <a:pPr algn="l"/>
            <a:r>
              <a:rPr lang="en-US" sz="1800" b="0" i="0" u="none" strike="noStrike" baseline="0" dirty="0">
                <a:latin typeface="MinionPro-Regular"/>
              </a:rPr>
              <a:t>convince an employer that you will provide a return on that investment. At the</a:t>
            </a:r>
          </a:p>
          <a:p>
            <a:pPr algn="l"/>
            <a:r>
              <a:rPr lang="en-US" sz="1800" b="0" i="0" u="none" strike="noStrike" baseline="0" dirty="0">
                <a:latin typeface="MinionPro-Regular"/>
              </a:rPr>
              <a:t>end of the day, if you were the employer, wouldn’t you want to hire people who</a:t>
            </a:r>
          </a:p>
          <a:p>
            <a:pPr algn="l"/>
            <a:r>
              <a:rPr lang="en-US" sz="1800" b="0" i="0" u="none" strike="noStrike" baseline="0" dirty="0">
                <a:latin typeface="MinionPro-Regular"/>
              </a:rPr>
              <a:t>look as if they can handle the job, communicate that they are good, dependable</a:t>
            </a:r>
          </a:p>
          <a:p>
            <a:pPr algn="l"/>
            <a:r>
              <a:rPr lang="en-US" sz="1800" b="0" i="0" u="none" strike="noStrike" baseline="0" dirty="0">
                <a:latin typeface="MinionPro-Regular"/>
              </a:rPr>
              <a:t>workers, and convince you that they have enough job-related skills and training</a:t>
            </a:r>
          </a:p>
          <a:p>
            <a:pPr algn="l"/>
            <a:r>
              <a:rPr lang="en-US" sz="1800" b="0" i="0" u="none" strike="noStrike" baseline="0" dirty="0">
                <a:latin typeface="MinionPro-Regular"/>
              </a:rPr>
              <a:t>to handle the job or could quickly learn the skills needed?</a:t>
            </a:r>
          </a:p>
          <a:p>
            <a:pPr algn="l"/>
            <a:endParaRPr lang="en-US" sz="1800" b="0" i="0" u="none" strike="noStrike" kern="1200" baseline="0" dirty="0">
              <a:solidFill>
                <a:schemeClr val="tx2"/>
              </a:solidFill>
              <a:effectLst/>
              <a:latin typeface="MinionPro-Regular"/>
              <a:ea typeface="+mn-ea"/>
              <a:cs typeface="+mn-cs"/>
            </a:endParaRPr>
          </a:p>
          <a:p>
            <a:pPr algn="l"/>
            <a:r>
              <a:rPr lang="en-US" sz="1800" b="0" i="0" u="none" strike="noStrike" kern="1200" baseline="0" dirty="0">
                <a:solidFill>
                  <a:schemeClr val="tx2"/>
                </a:solidFill>
                <a:effectLst/>
                <a:latin typeface="MinionPro-Regular"/>
                <a:ea typeface="+mn-ea"/>
                <a:cs typeface="+mn-cs"/>
              </a:rPr>
              <a:t>Jot down a list of skills you have and describe how you might go about explaining those skills in an interview.</a:t>
            </a:r>
            <a:endParaRPr lang="en-US" sz="1200" kern="1200" dirty="0">
              <a:solidFill>
                <a:schemeClr val="tx2"/>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841221E5-7225-48EB-A4EE-420E7BFCF705}" type="slidenum">
              <a:rPr lang="en-US" smtClean="0"/>
              <a:pPr/>
              <a:t>6</a:t>
            </a:fld>
            <a:endParaRPr lang="en-US"/>
          </a:p>
        </p:txBody>
      </p:sp>
    </p:spTree>
    <p:extLst>
      <p:ext uri="{BB962C8B-B14F-4D97-AF65-F5344CB8AC3E}">
        <p14:creationId xmlns:p14="http://schemas.microsoft.com/office/powerpoint/2010/main" val="288104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MinionPro-Regular"/>
              </a:rPr>
              <a:t>Most hiring decisions are not based only on job-related skills, experience, and</a:t>
            </a:r>
          </a:p>
          <a:p>
            <a:pPr algn="l"/>
            <a:r>
              <a:rPr lang="en-US" sz="1800" b="0" i="0" u="none" strike="noStrike" baseline="0" dirty="0">
                <a:latin typeface="MinionPro-Regular"/>
              </a:rPr>
              <a:t>training. Many employers will hire a less-experienced worker if they believe</a:t>
            </a:r>
          </a:p>
          <a:p>
            <a:pPr algn="l"/>
            <a:r>
              <a:rPr lang="en-US" sz="1800" b="0" i="0" u="none" strike="noStrike" baseline="0" dirty="0">
                <a:latin typeface="MinionPro-Regular"/>
              </a:rPr>
              <a:t>that worker will work harder, be more reliable, or have other outstanding soft</a:t>
            </a:r>
          </a:p>
          <a:p>
            <a:pPr algn="l"/>
            <a:r>
              <a:rPr lang="en-US" sz="1800" b="0" i="0" u="none" strike="noStrike" baseline="0" dirty="0">
                <a:latin typeface="MinionPro-Regular"/>
              </a:rPr>
              <a:t>skills. This diagram shows the top soft skills that companies say they look for</a:t>
            </a:r>
          </a:p>
          <a:p>
            <a:pPr algn="l"/>
            <a:r>
              <a:rPr lang="en-US" sz="1800" b="0" i="0" u="none" strike="noStrike" baseline="0" dirty="0">
                <a:latin typeface="MinionPro-Regular"/>
              </a:rPr>
              <a:t>when hiring. Dependability, a strong work ethic, and a positive attitude are</a:t>
            </a:r>
          </a:p>
          <a:p>
            <a:pPr algn="l"/>
            <a:r>
              <a:rPr lang="en-US" sz="1800" b="0" i="0" u="none" strike="noStrike" baseline="0" dirty="0">
                <a:latin typeface="MinionPro-Regular"/>
              </a:rPr>
              <a:t>among the top skills that will get you hired.</a:t>
            </a:r>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7</a:t>
            </a:fld>
            <a:endParaRPr lang="en-US"/>
          </a:p>
        </p:txBody>
      </p:sp>
    </p:spTree>
    <p:extLst>
      <p:ext uri="{BB962C8B-B14F-4D97-AF65-F5344CB8AC3E}">
        <p14:creationId xmlns:p14="http://schemas.microsoft.com/office/powerpoint/2010/main" val="968890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HelveticaNeueLTStd-Cn"/>
              </a:rPr>
              <a:t>Your presence on social media may be the first</a:t>
            </a:r>
          </a:p>
          <a:p>
            <a:pPr algn="l"/>
            <a:r>
              <a:rPr lang="en-US" sz="1800" b="0" i="0" u="none" strike="noStrike" baseline="0" dirty="0">
                <a:latin typeface="HelveticaNeueLTStd-Cn"/>
              </a:rPr>
              <a:t>impression an employer has of you, and it can help</a:t>
            </a:r>
          </a:p>
          <a:p>
            <a:pPr algn="l"/>
            <a:r>
              <a:rPr lang="en-US" sz="1800" b="0" i="0" u="none" strike="noStrike" baseline="0" dirty="0">
                <a:latin typeface="HelveticaNeueLTStd-Cn"/>
              </a:rPr>
              <a:t>you find a job. If you have an account on LinkedIn or</a:t>
            </a:r>
          </a:p>
          <a:p>
            <a:pPr algn="l"/>
            <a:r>
              <a:rPr lang="en-US" sz="1800" b="0" i="0" u="none" strike="noStrike" baseline="0" dirty="0">
                <a:latin typeface="HelveticaNeueLTStd-Cn"/>
              </a:rPr>
              <a:t>Twitter, make time to use these sites to promote your</a:t>
            </a:r>
          </a:p>
          <a:p>
            <a:pPr algn="l"/>
            <a:r>
              <a:rPr lang="en-US" sz="1800" b="0" i="0" u="none" strike="noStrike" baseline="0" dirty="0">
                <a:latin typeface="HelveticaNeueLTStd-Cn"/>
              </a:rPr>
              <a:t>current career goals.</a:t>
            </a:r>
          </a:p>
          <a:p>
            <a:pPr algn="l"/>
            <a:r>
              <a:rPr lang="en-US" sz="1800" b="0" i="0" u="none" strike="noStrike" baseline="0" dirty="0">
                <a:latin typeface="HelveticaNeueLTStd-Cn"/>
              </a:rPr>
              <a:t>However, what you post on social media can also</a:t>
            </a:r>
          </a:p>
          <a:p>
            <a:pPr algn="l"/>
            <a:r>
              <a:rPr lang="en-US" sz="1800" b="0" i="0" u="none" strike="noStrike" baseline="0" dirty="0">
                <a:latin typeface="HelveticaNeueLTStd-Cn"/>
              </a:rPr>
              <a:t>harm you during your job search. A survey by</a:t>
            </a:r>
          </a:p>
          <a:p>
            <a:pPr algn="l"/>
            <a:r>
              <a:rPr lang="en-US" sz="1800" b="0" i="0" u="none" strike="noStrike" baseline="0" dirty="0">
                <a:latin typeface="HelveticaNeueLTStd-Cn"/>
              </a:rPr>
              <a:t>CareerBuilder found that 70% of employers use</a:t>
            </a:r>
          </a:p>
          <a:p>
            <a:pPr algn="l"/>
            <a:r>
              <a:rPr lang="en-US" sz="1800" b="0" i="0" u="none" strike="noStrike" baseline="0" dirty="0">
                <a:latin typeface="HelveticaNeueLTStd-Cn"/>
              </a:rPr>
              <a:t>social media to screen candidates, and 54% said</a:t>
            </a:r>
          </a:p>
          <a:p>
            <a:pPr algn="l"/>
            <a:r>
              <a:rPr lang="en-US" sz="1800" b="0" i="0" u="none" strike="noStrike" baseline="0" dirty="0">
                <a:latin typeface="HelveticaNeueLTStd-Cn"/>
              </a:rPr>
              <a:t>they chose </a:t>
            </a:r>
            <a:r>
              <a:rPr lang="en-US" sz="1800" b="0" i="1" u="none" strike="noStrike" baseline="0" dirty="0">
                <a:latin typeface="HelveticaNeueLTStd-CnO"/>
              </a:rPr>
              <a:t>not </a:t>
            </a:r>
            <a:r>
              <a:rPr lang="en-US" sz="1800" b="0" i="0" u="none" strike="noStrike" baseline="0" dirty="0">
                <a:latin typeface="HelveticaNeueLTStd-Cn"/>
              </a:rPr>
              <a:t>to hire someone based on information</a:t>
            </a:r>
          </a:p>
          <a:p>
            <a:pPr algn="l"/>
            <a:r>
              <a:rPr lang="en-US" sz="1800" b="0" i="0" u="none" strike="noStrike" baseline="0" dirty="0">
                <a:latin typeface="HelveticaNeueLTStd-Cn"/>
              </a:rPr>
              <a:t>they found online.</a:t>
            </a:r>
          </a:p>
          <a:p>
            <a:pPr algn="l"/>
            <a:r>
              <a:rPr lang="en-US" sz="1800" b="0" i="0" u="none" strike="noStrike" baseline="0" dirty="0">
                <a:latin typeface="HelveticaNeueLTStd-Cn"/>
              </a:rPr>
              <a:t>It is a good idea to use</a:t>
            </a:r>
          </a:p>
          <a:p>
            <a:pPr algn="l"/>
            <a:r>
              <a:rPr lang="en-US" sz="1800" b="0" i="0" u="none" strike="noStrike" baseline="0" dirty="0">
                <a:latin typeface="HelveticaNeueLTStd-Cn"/>
              </a:rPr>
              <a:t>privacy settings on sites such as Facebook and</a:t>
            </a:r>
          </a:p>
          <a:p>
            <a:pPr algn="l"/>
            <a:r>
              <a:rPr lang="en-US" sz="1800" b="0" i="0" u="none" strike="noStrike" baseline="0" dirty="0">
                <a:latin typeface="HelveticaNeueLTStd-Cn"/>
              </a:rPr>
              <a:t>Instagram to prevent employers from seeing anything</a:t>
            </a:r>
          </a:p>
          <a:p>
            <a:pPr algn="l"/>
            <a:r>
              <a:rPr lang="en-US" sz="1800" b="0" i="0" u="none" strike="noStrike" baseline="0" dirty="0">
                <a:latin typeface="HelveticaNeueLTStd-Cn"/>
              </a:rPr>
              <a:t>personal that you or your friends might post.</a:t>
            </a:r>
            <a:endParaRPr lang="en-US" i="0"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8</a:t>
            </a:fld>
            <a:endParaRPr lang="en-US"/>
          </a:p>
        </p:txBody>
      </p:sp>
    </p:spTree>
    <p:extLst>
      <p:ext uri="{BB962C8B-B14F-4D97-AF65-F5344CB8AC3E}">
        <p14:creationId xmlns:p14="http://schemas.microsoft.com/office/powerpoint/2010/main" val="413639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bwMode="ltGray">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ltGray">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bwMode="gray">
          <a:xfrm>
            <a:off x="0" y="0"/>
            <a:ext cx="1218883" cy="5638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bwMode="ltGray">
          <a:xfrm>
            <a:off x="1218883" y="5638800"/>
            <a:ext cx="10969942"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2970212" y="6356351"/>
            <a:ext cx="34289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dirty="0"/>
              <a:t>© JIST Publishing, Inc</a:t>
            </a:r>
          </a:p>
        </p:txBody>
      </p:sp>
      <p:sp>
        <p:nvSpPr>
          <p:cNvPr id="6" name="Slide Number Placeholder 5"/>
          <p:cNvSpPr>
            <a:spLocks noGrp="1"/>
          </p:cNvSpPr>
          <p:nvPr>
            <p:ph type="sldNum" sz="quarter" idx="12"/>
          </p:nvPr>
        </p:nvSpPr>
        <p:spPr>
          <a:xfrm>
            <a:off x="10666412"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18" name="Picture 17" descr="A picture containing clipart&#10;&#10;Description automatically generated">
            <a:extLst>
              <a:ext uri="{FF2B5EF4-FFF2-40B4-BE49-F238E27FC236}">
                <a16:creationId xmlns:a16="http://schemas.microsoft.com/office/drawing/2014/main" id="{E614FF20-2643-4004-99D4-EDDBFD0B4567}"/>
              </a:ext>
            </a:extLst>
          </p:cNvPr>
          <p:cNvPicPr>
            <a:picLocks noChangeAspect="1"/>
          </p:cNvPicPr>
          <p:nvPr userDrawn="1"/>
        </p:nvPicPr>
        <p:blipFill>
          <a:blip r:embed="rId2">
            <a:alphaModFix/>
          </a:blip>
          <a:stretch>
            <a:fillRect/>
          </a:stretch>
        </p:blipFill>
        <p:spPr>
          <a:xfrm>
            <a:off x="41473" y="6007325"/>
            <a:ext cx="1129203" cy="349026"/>
          </a:xfrm>
          <a:prstGeom prst="rect">
            <a:avLst/>
          </a:prstGeom>
        </p:spPr>
      </p:pic>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412" y="6356351"/>
            <a:ext cx="33527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black">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334" y="6356351"/>
            <a:ext cx="3352800"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bwMode="black">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bwMode="gray">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bwMode="ltGray">
          <a:xfrm>
            <a:off x="1216152" y="5638800"/>
            <a:ext cx="10972673"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black">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bwMode="gray">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bwMode="gray">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bwMode="ltGray">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bwMode="black">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198812" y="6356351"/>
            <a:ext cx="32003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 JIST Publishing, Inc</a:t>
            </a:r>
            <a:endParaRPr lang="en-US" dirty="0"/>
          </a:p>
        </p:txBody>
      </p:sp>
      <p:sp>
        <p:nvSpPr>
          <p:cNvPr id="6" name="Slide Number Placeholder 5"/>
          <p:cNvSpPr>
            <a:spLocks noGrp="1"/>
          </p:cNvSpPr>
          <p:nvPr>
            <p:ph type="sldNum" sz="quarter" idx="12"/>
          </p:nvPr>
        </p:nvSpPr>
        <p:spPr>
          <a:xfrm>
            <a:off x="10666571"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25" name="Picture 24" descr="A picture containing clipart&#10;&#10;Description automatically generated">
            <a:extLst>
              <a:ext uri="{FF2B5EF4-FFF2-40B4-BE49-F238E27FC236}">
                <a16:creationId xmlns:a16="http://schemas.microsoft.com/office/drawing/2014/main" id="{648F9309-09DC-4AFE-BAC3-97DD148B3196}"/>
              </a:ext>
            </a:extLst>
          </p:cNvPr>
          <p:cNvPicPr>
            <a:picLocks noChangeAspect="1"/>
          </p:cNvPicPr>
          <p:nvPr userDrawn="1"/>
        </p:nvPicPr>
        <p:blipFill>
          <a:blip r:embed="rId2"/>
          <a:stretch>
            <a:fillRect/>
          </a:stretch>
        </p:blipFill>
        <p:spPr>
          <a:xfrm>
            <a:off x="162960" y="6060028"/>
            <a:ext cx="958692" cy="296323"/>
          </a:xfrm>
          <a:prstGeom prst="rect">
            <a:avLst/>
          </a:prstGeom>
        </p:spPr>
      </p:pic>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8" name="Footer Placeholder 7"/>
          <p:cNvSpPr>
            <a:spLocks noGrp="1"/>
          </p:cNvSpPr>
          <p:nvPr>
            <p:ph type="ftr" sz="quarter" idx="11"/>
          </p:nvPr>
        </p:nvSpPr>
        <p:spPr/>
        <p:txBody>
          <a:bodyPr/>
          <a:lstStyle>
            <a:lvl1pPr>
              <a:defRPr/>
            </a:lvl1pPr>
          </a:lstStyle>
          <a:p>
            <a:r>
              <a:rPr lang="en-US"/>
              <a:t>© JIST Publishing, Inc</a:t>
            </a:r>
            <a:endParaRPr lang="en-US" dirty="0"/>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4" name="Footer Placeholder 3"/>
          <p:cNvSpPr>
            <a:spLocks noGrp="1"/>
          </p:cNvSpPr>
          <p:nvPr>
            <p:ph type="ftr" sz="quarter" idx="11"/>
          </p:nvPr>
        </p:nvSpPr>
        <p:spPr/>
        <p:txBody>
          <a:bodyPr/>
          <a:lstStyle>
            <a:lvl1pPr>
              <a:defRPr/>
            </a:lvl1pPr>
          </a:lstStyle>
          <a:p>
            <a:r>
              <a:rPr lang="en-US"/>
              <a:t>© JIST Publishing, Inc</a:t>
            </a:r>
            <a:endParaRPr lang="en-US" dirty="0"/>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ltGray">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gray">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black">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a:xfrm>
            <a:off x="3122612" y="6356351"/>
            <a:ext cx="3276521" cy="365125"/>
          </a:xfrm>
        </p:spPr>
        <p:txBody>
          <a:bodyPr/>
          <a:lstStyle>
            <a:lvl1pPr>
              <a:defRPr/>
            </a:lvl1pPr>
          </a:lstStyle>
          <a:p>
            <a:r>
              <a:rPr lang="en-US"/>
              <a:t>Getting the job you really want, 7e</a:t>
            </a:r>
            <a:endParaRPr lang="en-US" dirty="0"/>
          </a:p>
        </p:txBody>
      </p:sp>
      <p:sp>
        <p:nvSpPr>
          <p:cNvPr id="3" name="Footer Placeholder 2"/>
          <p:cNvSpPr>
            <a:spLocks noGrp="1"/>
          </p:cNvSpPr>
          <p:nvPr>
            <p:ph type="ftr" sz="quarter" idx="11"/>
          </p:nvPr>
        </p:nvSpPr>
        <p:spPr/>
        <p:txBody>
          <a:bodyPr/>
          <a:lstStyle>
            <a:lvl1pPr>
              <a:defRPr/>
            </a:lvl1pPr>
          </a:lstStyle>
          <a:p>
            <a:r>
              <a:rPr lang="en-US"/>
              <a:t>© JIST Publishing, Inc</a:t>
            </a:r>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bwMode="gray">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bwMode="gray">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231964" cy="365125"/>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609012" y="6356351"/>
            <a:ext cx="1960986" cy="365125"/>
          </a:xfrm>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black">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5019430" y="-136524"/>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119726" cy="365125"/>
          </a:xfrm>
        </p:spPr>
        <p:txBody>
          <a:bodyPr/>
          <a:lstStyle>
            <a:lvl1pPr>
              <a:defRPr baseline="0">
                <a:solidFill>
                  <a:schemeClr val="tx2"/>
                </a:solidFill>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304212" y="6356351"/>
            <a:ext cx="2265786" cy="365125"/>
          </a:xfrm>
        </p:spPr>
        <p:txBody>
          <a:bodyPr/>
          <a:lstStyle>
            <a:lvl1pPr>
              <a:defRPr baseline="0">
                <a:solidFill>
                  <a:schemeClr val="tx2"/>
                </a:solidFill>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lvl1pPr>
              <a:defRPr baseline="0">
                <a:solidFill>
                  <a:schemeClr val="tx2"/>
                </a:solidFill>
              </a:defRPr>
            </a:lvl1pPr>
          </a:lstStyle>
          <a:p>
            <a:fld id="{7DC1BBB0-96F0-4077-A278-0F3FB5C104D3}" type="slidenum">
              <a:rPr lang="en-US" smtClean="0"/>
              <a:pPr/>
              <a:t>‹#›</a:t>
            </a:fld>
            <a:endParaRPr lang="en-US"/>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gray">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356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solidFill>
              </a:defRPr>
            </a:lvl1pPr>
          </a:lstStyle>
          <a:p>
            <a:r>
              <a:rPr lang="en-US"/>
              <a:t>Getting the job you really want, 7e</a:t>
            </a:r>
            <a:endParaRPr lang="en-US"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solidFill>
              </a:defRPr>
            </a:lvl1pPr>
          </a:lstStyle>
          <a:p>
            <a:r>
              <a:rPr lang="en-US"/>
              <a:t>© JIST Publishing, Inc</a:t>
            </a:r>
            <a:endParaRPr lang="en-US"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solidFill>
              </a:defRPr>
            </a:lvl1pPr>
          </a:lstStyle>
          <a:p>
            <a:fld id="{7DC1BBB0-96F0-4077-A278-0F3FB5C104D3}" type="slidenum">
              <a:rPr lang="en-US" smtClean="0"/>
              <a:pPr/>
              <a:t>‹#›</a:t>
            </a:fld>
            <a:endParaRPr lang="en-US"/>
          </a:p>
        </p:txBody>
      </p:sp>
      <p:pic>
        <p:nvPicPr>
          <p:cNvPr id="11" name="Picture 10" descr="A picture containing clipart&#10;&#10;Description automatically generated">
            <a:extLst>
              <a:ext uri="{FF2B5EF4-FFF2-40B4-BE49-F238E27FC236}">
                <a16:creationId xmlns:a16="http://schemas.microsoft.com/office/drawing/2014/main" id="{C9BFAC65-4BE6-4EDC-83B6-3BB02421FAF4}"/>
              </a:ext>
            </a:extLst>
          </p:cNvPr>
          <p:cNvPicPr>
            <a:picLocks noChangeAspect="1"/>
          </p:cNvPicPr>
          <p:nvPr userDrawn="1"/>
        </p:nvPicPr>
        <p:blipFill>
          <a:blip r:embed="rId13"/>
          <a:stretch>
            <a:fillRect/>
          </a:stretch>
        </p:blipFill>
        <p:spPr>
          <a:xfrm>
            <a:off x="609441" y="6512989"/>
            <a:ext cx="609439" cy="188372"/>
          </a:xfrm>
          <a:prstGeom prst="rect">
            <a:avLst/>
          </a:prstGeom>
        </p:spPr>
      </p:pic>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sv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sv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1.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the Job You Really Want</a:t>
            </a:r>
          </a:p>
        </p:txBody>
      </p:sp>
      <p:sp>
        <p:nvSpPr>
          <p:cNvPr id="3" name="Subtitle 2"/>
          <p:cNvSpPr>
            <a:spLocks noGrp="1"/>
          </p:cNvSpPr>
          <p:nvPr>
            <p:ph type="subTitle" idx="1"/>
          </p:nvPr>
        </p:nvSpPr>
        <p:spPr/>
        <p:txBody>
          <a:bodyPr/>
          <a:lstStyle/>
          <a:p>
            <a:r>
              <a:rPr lang="en-US" dirty="0"/>
              <a:t>Seventh Edition</a:t>
            </a:r>
          </a:p>
        </p:txBody>
      </p:sp>
    </p:spTree>
    <p:extLst>
      <p:ext uri="{BB962C8B-B14F-4D97-AF65-F5344CB8AC3E}">
        <p14:creationId xmlns:p14="http://schemas.microsoft.com/office/powerpoint/2010/main" val="50676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to Know What an</a:t>
            </a:r>
            <a:br>
              <a:rPr lang="en-US" dirty="0"/>
            </a:br>
            <a:r>
              <a:rPr lang="en-US" dirty="0"/>
              <a:t>Employer Wants</a:t>
            </a:r>
          </a:p>
        </p:txBody>
      </p:sp>
      <p:sp>
        <p:nvSpPr>
          <p:cNvPr id="3" name="Subtitle 2"/>
          <p:cNvSpPr>
            <a:spLocks noGrp="1"/>
          </p:cNvSpPr>
          <p:nvPr>
            <p:ph type="subTitle" idx="1"/>
          </p:nvPr>
        </p:nvSpPr>
        <p:spPr/>
        <p:txBody>
          <a:bodyPr/>
          <a:lstStyle/>
          <a:p>
            <a:r>
              <a:rPr lang="en-US" dirty="0"/>
              <a:t>Chapter 2</a:t>
            </a:r>
          </a:p>
        </p:txBody>
      </p:sp>
    </p:spTree>
    <p:extLst>
      <p:ext uri="{BB962C8B-B14F-4D97-AF65-F5344CB8AC3E}">
        <p14:creationId xmlns:p14="http://schemas.microsoft.com/office/powerpoint/2010/main" val="65797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6" y="685800"/>
            <a:ext cx="9782801" cy="1239837"/>
          </a:xfrm>
        </p:spPr>
        <p:txBody>
          <a:bodyPr>
            <a:normAutofit/>
          </a:bodyPr>
          <a:lstStyle/>
          <a:p>
            <a:pPr algn="ctr"/>
            <a:r>
              <a:rPr lang="en-US" sz="5400" dirty="0"/>
              <a:t>What Employers Look For</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3</a:t>
            </a:fld>
            <a:endParaRPr lang="en-US"/>
          </a:p>
        </p:txBody>
      </p:sp>
      <p:graphicFrame>
        <p:nvGraphicFramePr>
          <p:cNvPr id="3" name="Content Placeholder 2">
            <a:extLst>
              <a:ext uri="{FF2B5EF4-FFF2-40B4-BE49-F238E27FC236}">
                <a16:creationId xmlns:a16="http://schemas.microsoft.com/office/drawing/2014/main" id="{255ACC53-B5F7-4BFB-BE49-B3B54547E616}"/>
              </a:ext>
            </a:extLst>
          </p:cNvPr>
          <p:cNvGraphicFramePr>
            <a:graphicFrameLocks noGrp="1"/>
          </p:cNvGraphicFramePr>
          <p:nvPr>
            <p:ph sz="half" idx="2"/>
            <p:extLst>
              <p:ext uri="{D42A27DB-BD31-4B8C-83A1-F6EECF244321}">
                <p14:modId xmlns:p14="http://schemas.microsoft.com/office/powerpoint/2010/main" val="2783897713"/>
              </p:ext>
            </p:extLst>
          </p:nvPr>
        </p:nvGraphicFramePr>
        <p:xfrm>
          <a:off x="1593850" y="1752600"/>
          <a:ext cx="9301162"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Graphic 9" descr="Handshake with solid fill">
            <a:extLst>
              <a:ext uri="{FF2B5EF4-FFF2-40B4-BE49-F238E27FC236}">
                <a16:creationId xmlns:a16="http://schemas.microsoft.com/office/drawing/2014/main" id="{6348BB66-555C-4B15-8AD6-45D3F43DFC4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208212" y="2955651"/>
            <a:ext cx="2667000" cy="2667000"/>
          </a:xfrm>
          <a:prstGeom prst="rect">
            <a:avLst/>
          </a:prstGeom>
        </p:spPr>
      </p:pic>
    </p:spTree>
    <p:extLst>
      <p:ext uri="{BB962C8B-B14F-4D97-AF65-F5344CB8AC3E}">
        <p14:creationId xmlns:p14="http://schemas.microsoft.com/office/powerpoint/2010/main" val="138264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6" y="685800"/>
            <a:ext cx="9782801" cy="1239837"/>
          </a:xfrm>
        </p:spPr>
        <p:txBody>
          <a:bodyPr>
            <a:normAutofit/>
          </a:bodyPr>
          <a:lstStyle/>
          <a:p>
            <a:pPr algn="ctr"/>
            <a:r>
              <a:rPr lang="en-US" sz="5400" dirty="0"/>
              <a:t>What Employers Look For</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4</a:t>
            </a:fld>
            <a:endParaRPr lang="en-US"/>
          </a:p>
        </p:txBody>
      </p:sp>
      <p:graphicFrame>
        <p:nvGraphicFramePr>
          <p:cNvPr id="3" name="Content Placeholder 2">
            <a:extLst>
              <a:ext uri="{FF2B5EF4-FFF2-40B4-BE49-F238E27FC236}">
                <a16:creationId xmlns:a16="http://schemas.microsoft.com/office/drawing/2014/main" id="{255ACC53-B5F7-4BFB-BE49-B3B54547E616}"/>
              </a:ext>
            </a:extLst>
          </p:cNvPr>
          <p:cNvGraphicFramePr>
            <a:graphicFrameLocks noGrp="1"/>
          </p:cNvGraphicFramePr>
          <p:nvPr>
            <p:ph sz="half" idx="2"/>
            <p:extLst>
              <p:ext uri="{D42A27DB-BD31-4B8C-83A1-F6EECF244321}">
                <p14:modId xmlns:p14="http://schemas.microsoft.com/office/powerpoint/2010/main" val="3430619844"/>
              </p:ext>
            </p:extLst>
          </p:nvPr>
        </p:nvGraphicFramePr>
        <p:xfrm>
          <a:off x="1593850" y="1752600"/>
          <a:ext cx="9301162"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Graphic 11" descr="Boardroom with solid fill">
            <a:extLst>
              <a:ext uri="{FF2B5EF4-FFF2-40B4-BE49-F238E27FC236}">
                <a16:creationId xmlns:a16="http://schemas.microsoft.com/office/drawing/2014/main" id="{C05644DE-8980-4132-870E-E4BBDDBECC5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513012" y="2667000"/>
            <a:ext cx="2819400" cy="2819400"/>
          </a:xfrm>
          <a:prstGeom prst="rect">
            <a:avLst/>
          </a:prstGeom>
        </p:spPr>
      </p:pic>
    </p:spTree>
    <p:extLst>
      <p:ext uri="{BB962C8B-B14F-4D97-AF65-F5344CB8AC3E}">
        <p14:creationId xmlns:p14="http://schemas.microsoft.com/office/powerpoint/2010/main" val="1742794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6" y="685800"/>
            <a:ext cx="9782801" cy="1239837"/>
          </a:xfrm>
        </p:spPr>
        <p:txBody>
          <a:bodyPr>
            <a:normAutofit/>
          </a:bodyPr>
          <a:lstStyle/>
          <a:p>
            <a:pPr algn="ctr"/>
            <a:r>
              <a:rPr lang="en-US" sz="5400" dirty="0"/>
              <a:t>What Employers Look For</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5</a:t>
            </a:fld>
            <a:endParaRPr lang="en-US"/>
          </a:p>
        </p:txBody>
      </p:sp>
      <p:graphicFrame>
        <p:nvGraphicFramePr>
          <p:cNvPr id="3" name="Content Placeholder 2">
            <a:extLst>
              <a:ext uri="{FF2B5EF4-FFF2-40B4-BE49-F238E27FC236}">
                <a16:creationId xmlns:a16="http://schemas.microsoft.com/office/drawing/2014/main" id="{255ACC53-B5F7-4BFB-BE49-B3B54547E616}"/>
              </a:ext>
            </a:extLst>
          </p:cNvPr>
          <p:cNvGraphicFramePr>
            <a:graphicFrameLocks noGrp="1"/>
          </p:cNvGraphicFramePr>
          <p:nvPr>
            <p:ph sz="half" idx="2"/>
            <p:extLst>
              <p:ext uri="{D42A27DB-BD31-4B8C-83A1-F6EECF244321}">
                <p14:modId xmlns:p14="http://schemas.microsoft.com/office/powerpoint/2010/main" val="2626048303"/>
              </p:ext>
            </p:extLst>
          </p:nvPr>
        </p:nvGraphicFramePr>
        <p:xfrm>
          <a:off x="1593850" y="1752600"/>
          <a:ext cx="9301162"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Graphic 4" descr="Work from home desk with solid fill">
            <a:extLst>
              <a:ext uri="{FF2B5EF4-FFF2-40B4-BE49-F238E27FC236}">
                <a16:creationId xmlns:a16="http://schemas.microsoft.com/office/drawing/2014/main" id="{2E3A99E0-498E-4335-85E8-8FE9E97DA3C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055812" y="3226594"/>
            <a:ext cx="2209800" cy="2209800"/>
          </a:xfrm>
          <a:prstGeom prst="rect">
            <a:avLst/>
          </a:prstGeom>
        </p:spPr>
      </p:pic>
    </p:spTree>
    <p:extLst>
      <p:ext uri="{BB962C8B-B14F-4D97-AF65-F5344CB8AC3E}">
        <p14:creationId xmlns:p14="http://schemas.microsoft.com/office/powerpoint/2010/main" val="2772382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Are An Investment!</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6</a:t>
            </a:fld>
            <a:endParaRPr lang="en-US"/>
          </a:p>
        </p:txBody>
      </p:sp>
      <p:sp>
        <p:nvSpPr>
          <p:cNvPr id="10" name="Content Placeholder 9">
            <a:extLst>
              <a:ext uri="{FF2B5EF4-FFF2-40B4-BE49-F238E27FC236}">
                <a16:creationId xmlns:a16="http://schemas.microsoft.com/office/drawing/2014/main" id="{078B699D-EB6B-4F5D-B47B-5D6416795009}"/>
              </a:ext>
            </a:extLst>
          </p:cNvPr>
          <p:cNvSpPr>
            <a:spLocks noGrp="1"/>
          </p:cNvSpPr>
          <p:nvPr>
            <p:ph sz="half" idx="2"/>
          </p:nvPr>
        </p:nvSpPr>
        <p:spPr>
          <a:xfrm>
            <a:off x="1593436" y="2514706"/>
            <a:ext cx="10063576" cy="3657493"/>
          </a:xfrm>
        </p:spPr>
        <p:txBody>
          <a:bodyPr>
            <a:normAutofit/>
          </a:bodyPr>
          <a:lstStyle/>
          <a:p>
            <a:r>
              <a:rPr lang="en-US" dirty="0"/>
              <a:t>To meet an employer’s expectations, do these three things:</a:t>
            </a:r>
          </a:p>
          <a:p>
            <a:r>
              <a:rPr lang="en-US" dirty="0"/>
              <a:t>1. make a great first impression by showing your best, most professional self,</a:t>
            </a:r>
          </a:p>
          <a:p>
            <a:r>
              <a:rPr lang="en-US" dirty="0"/>
              <a:t>2. emphasize why you can be counted on as a dependable worker, and</a:t>
            </a:r>
          </a:p>
          <a:p>
            <a:r>
              <a:rPr lang="en-US" dirty="0"/>
              <a:t>3. showcase the skills, experience, and training that make you a good fit for the job.</a:t>
            </a:r>
          </a:p>
        </p:txBody>
      </p:sp>
    </p:spTree>
    <p:extLst>
      <p:ext uri="{BB962C8B-B14F-4D97-AF65-F5344CB8AC3E}">
        <p14:creationId xmlns:p14="http://schemas.microsoft.com/office/powerpoint/2010/main" val="4098585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p:spPr>
        <p:txBody>
          <a:bodyPr anchor="b">
            <a:normAutofit/>
          </a:bodyPr>
          <a:lstStyle/>
          <a:p>
            <a:r>
              <a:rPr lang="en-US" dirty="0"/>
              <a:t>Soft Skills Preferred by Most Employers</a:t>
            </a:r>
          </a:p>
        </p:txBody>
      </p:sp>
      <p:pic>
        <p:nvPicPr>
          <p:cNvPr id="11" name="Picture 10" descr="This diagram shows what percentage of employers prefer which soft skills.  73% want dependability, 72% want a positive attitude, 66% want motivation, 60% want teamwork or collaboration skills, 51% want flexibility, and 46% want confidence.">
            <a:extLst>
              <a:ext uri="{FF2B5EF4-FFF2-40B4-BE49-F238E27FC236}">
                <a16:creationId xmlns:a16="http://schemas.microsoft.com/office/drawing/2014/main" id="{C8EB3B12-55BD-40B6-9E79-0C71E4414469}"/>
              </a:ext>
            </a:extLst>
          </p:cNvPr>
          <p:cNvPicPr>
            <a:picLocks noChangeAspect="1"/>
          </p:cNvPicPr>
          <p:nvPr/>
        </p:nvPicPr>
        <p:blipFill>
          <a:blip r:embed="rId3"/>
          <a:stretch>
            <a:fillRect/>
          </a:stretch>
        </p:blipFill>
        <p:spPr>
          <a:xfrm>
            <a:off x="2384387" y="1600200"/>
            <a:ext cx="8200899" cy="4572000"/>
          </a:xfrm>
          <a:prstGeom prst="rect">
            <a:avLst/>
          </a:prstGeom>
          <a:noFill/>
        </p:spPr>
      </p:pic>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p:spPr>
        <p:txBody>
          <a:bodyPr anchor="ctr">
            <a:normAutofit/>
          </a:bodyPr>
          <a:lstStyle/>
          <a:p>
            <a:pPr>
              <a:spcAft>
                <a:spcPts val="600"/>
              </a:spcAft>
            </a:pPr>
            <a:fld id="{7DC1BBB0-96F0-4077-A278-0F3FB5C104D3}" type="slidenum">
              <a:rPr lang="en-US" smtClean="0"/>
              <a:pPr>
                <a:spcAft>
                  <a:spcPts val="600"/>
                </a:spcAft>
              </a:pPr>
              <a:t>7</a:t>
            </a:fld>
            <a:endParaRPr lang="en-US"/>
          </a:p>
        </p:txBody>
      </p:sp>
    </p:spTree>
    <p:extLst>
      <p:ext uri="{BB962C8B-B14F-4D97-AF65-F5344CB8AC3E}">
        <p14:creationId xmlns:p14="http://schemas.microsoft.com/office/powerpoint/2010/main" val="106119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p:spPr>
        <p:txBody>
          <a:bodyPr anchor="b">
            <a:normAutofit/>
          </a:bodyPr>
          <a:lstStyle/>
          <a:p>
            <a:pPr algn="ctr"/>
            <a:r>
              <a:rPr lang="en-US" dirty="0"/>
              <a:t>Social Media Rules</a:t>
            </a:r>
          </a:p>
        </p:txBody>
      </p:sp>
      <p:pic>
        <p:nvPicPr>
          <p:cNvPr id="12" name="Picture 11" descr="Close-up of a person using a mobile phone">
            <a:extLst>
              <a:ext uri="{FF2B5EF4-FFF2-40B4-BE49-F238E27FC236}">
                <a16:creationId xmlns:a16="http://schemas.microsoft.com/office/drawing/2014/main" id="{8E0AEED1-32CB-4CD0-A588-CE4FE2A2DDCE}"/>
              </a:ext>
            </a:extLst>
          </p:cNvPr>
          <p:cNvPicPr>
            <a:picLocks noChangeAspect="1"/>
          </p:cNvPicPr>
          <p:nvPr/>
        </p:nvPicPr>
        <p:blipFill>
          <a:blip r:embed="rId3"/>
          <a:srcRect t="14940" b="14940"/>
          <a:stretch/>
        </p:blipFill>
        <p:spPr>
          <a:xfrm>
            <a:off x="1593436" y="1600200"/>
            <a:ext cx="9782801" cy="4572000"/>
          </a:xfrm>
          <a:prstGeom prst="rect">
            <a:avLst/>
          </a:prstGeom>
          <a:noFill/>
        </p:spPr>
      </p:pic>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p:spPr>
        <p:txBody>
          <a:bodyPr anchor="ctr">
            <a:normAutofit/>
          </a:bodyPr>
          <a:lstStyle/>
          <a:p>
            <a:pPr>
              <a:spcAft>
                <a:spcPts val="600"/>
              </a:spcAft>
            </a:pPr>
            <a:fld id="{7DC1BBB0-96F0-4077-A278-0F3FB5C104D3}" type="slidenum">
              <a:rPr lang="en-US" smtClean="0"/>
              <a:pPr>
                <a:spcAft>
                  <a:spcPts val="600"/>
                </a:spcAft>
              </a:pPr>
              <a:t>8</a:t>
            </a:fld>
            <a:endParaRPr lang="en-US"/>
          </a:p>
        </p:txBody>
      </p:sp>
    </p:spTree>
    <p:extLst>
      <p:ext uri="{BB962C8B-B14F-4D97-AF65-F5344CB8AC3E}">
        <p14:creationId xmlns:p14="http://schemas.microsoft.com/office/powerpoint/2010/main" val="383872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h education presentation with Pi  (widescreen).potx" id="{DF132673-7A8C-4FB7-A35E-0123B6C0D98B}" vid="{CCAAB50D-2EF2-4925-80C2-C83131AE58AC}"/>
    </a:ext>
  </a:ext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15786</TotalTime>
  <Words>1060</Words>
  <Application>Microsoft Office PowerPoint</Application>
  <PresentationFormat>Custom</PresentationFormat>
  <Paragraphs>98</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Euphemia</vt:lpstr>
      <vt:lpstr>HelveticaNeueLTStd-Cn</vt:lpstr>
      <vt:lpstr>HelveticaNeueLTStd-CnO</vt:lpstr>
      <vt:lpstr>MinionPro-Regular</vt:lpstr>
      <vt:lpstr>Math 16x9</vt:lpstr>
      <vt:lpstr>Getting the Job You Really Want</vt:lpstr>
      <vt:lpstr>Getting to Know What an Employer Wants</vt:lpstr>
      <vt:lpstr>What Employers Look For</vt:lpstr>
      <vt:lpstr>What Employers Look For</vt:lpstr>
      <vt:lpstr>What Employers Look For</vt:lpstr>
      <vt:lpstr>YOU Are An Investment!</vt:lpstr>
      <vt:lpstr>Soft Skills Preferred by Most Employers</vt:lpstr>
      <vt:lpstr>Social Media Rules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the Job You Really Want</dc:title>
  <dc:creator>Jennifer Gehlhar</dc:creator>
  <cp:lastModifiedBy>Brian Farrey-Latz</cp:lastModifiedBy>
  <cp:revision>26</cp:revision>
  <dcterms:created xsi:type="dcterms:W3CDTF">2019-08-15T19:51:40Z</dcterms:created>
  <dcterms:modified xsi:type="dcterms:W3CDTF">2021-09-09T00:52:07Z</dcterms:modified>
</cp:coreProperties>
</file>