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648" r:id="rId1"/>
  </p:sldMasterIdLst>
  <p:notesMasterIdLst>
    <p:notesMasterId r:id="rId12"/>
  </p:notesMasterIdLst>
  <p:handoutMasterIdLst>
    <p:handoutMasterId r:id="rId13"/>
  </p:handoutMasterIdLst>
  <p:sldIdLst>
    <p:sldId id="256" r:id="rId2"/>
    <p:sldId id="268" r:id="rId3"/>
    <p:sldId id="270" r:id="rId4"/>
    <p:sldId id="260" r:id="rId5"/>
    <p:sldId id="289" r:id="rId6"/>
    <p:sldId id="290" r:id="rId7"/>
    <p:sldId id="291" r:id="rId8"/>
    <p:sldId id="292" r:id="rId9"/>
    <p:sldId id="293" r:id="rId10"/>
    <p:sldId id="294" r:id="rId11"/>
  </p:sldIdLst>
  <p:sldSz cx="12188825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5" pos="3839">
          <p15:clr>
            <a:srgbClr val="A4A3A4"/>
          </p15:clr>
        </p15:guide>
        <p15:guide id="6" pos="1007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Ruth" initials="R" lastIdx="3" clrIdx="0">
    <p:extLst>
      <p:ext uri="{19B8F6BF-5375-455C-9EA6-DF929625EA0E}">
        <p15:presenceInfo xmlns:p15="http://schemas.microsoft.com/office/powerpoint/2012/main" userId="Ruth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073A0DAA-6AF3-43AB-8588-CEC1D06C72B9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26" autoAdjust="0"/>
    <p:restoredTop sz="80000" autoAdjust="0"/>
  </p:normalViewPr>
  <p:slideViewPr>
    <p:cSldViewPr showGuides="1">
      <p:cViewPr varScale="1">
        <p:scale>
          <a:sx n="53" d="100"/>
          <a:sy n="53" d="100"/>
        </p:scale>
        <p:origin x="1176" y="48"/>
      </p:cViewPr>
      <p:guideLst>
        <p:guide orient="horz" pos="2160"/>
        <p:guide pos="3839"/>
        <p:guide pos="1007"/>
      </p:guideLst>
    </p:cSldViewPr>
  </p:slideViewPr>
  <p:notesTextViewPr>
    <p:cViewPr>
      <p:scale>
        <a:sx n="75" d="100"/>
        <a:sy n="75" d="100"/>
      </p:scale>
      <p:origin x="0" y="0"/>
    </p:cViewPr>
  </p:notesTextViewPr>
  <p:notesViewPr>
    <p:cSldViewPr showGuides="1">
      <p:cViewPr varScale="1">
        <p:scale>
          <a:sx n="63" d="100"/>
          <a:sy n="63" d="100"/>
        </p:scale>
        <p:origin x="2838" y="108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commentAuthors" Target="commentAuthor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DB7646E-8811-423A-9C42-2CBFADA00A96}" type="datetimeFigureOut">
              <a:rPr lang="en-US" smtClean="0"/>
              <a:t>9/8/2021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4360E59-1627-4404-ACC5-51C744AB0F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622542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solidFill>
                  <a:schemeClr val="tx1"/>
                </a:solidFill>
              </a:defRPr>
            </a:lvl1pPr>
          </a:lstStyle>
          <a:p>
            <a:fld id="{D677E230-58DD-43ED-96A1-552DDAB53532}" type="datetimeFigureOut">
              <a:rPr lang="en-US" smtClean="0"/>
              <a:pPr/>
              <a:t>9/8/2021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28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solidFill>
                  <a:schemeClr val="tx1"/>
                </a:solidFill>
              </a:defRPr>
            </a:lvl1pPr>
          </a:lstStyle>
          <a:p>
            <a:fld id="{841221E5-7225-48EB-A4EE-420E7BFCF70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666991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200" kern="1200" dirty="0"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rPr>
              <a:t>The Getting the Job You Really Want presentations for the seventh edition are brought to you by JIST Career Solutions, a leading provider of materials and technology that help build essential skills for career, academic, and life success.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41221E5-7225-48EB-A4EE-420E7BFCF705}" type="slidenum">
              <a:rPr lang="en-US" smtClean="0"/>
              <a:pPr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6209412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l"/>
            <a:endParaRPr lang="en-US" sz="1800" b="0" i="0" u="none" strike="noStrike" baseline="0" dirty="0">
              <a:solidFill>
                <a:srgbClr val="000000"/>
              </a:solidFill>
              <a:latin typeface="MinionPro-Regular"/>
            </a:endParaRPr>
          </a:p>
          <a:p>
            <a:pPr algn="l"/>
            <a:r>
              <a:rPr lang="en-US" sz="1800" b="0" i="0" u="none" strike="noStrike" baseline="0" dirty="0">
                <a:solidFill>
                  <a:srgbClr val="000000"/>
                </a:solidFill>
                <a:latin typeface="MinionPro-Regular"/>
              </a:rPr>
              <a:t>In phase 7, you make a final decision. </a:t>
            </a:r>
            <a:r>
              <a:rPr lang="en-US" sz="1800" b="0" i="0" u="none" strike="noStrike" baseline="0" dirty="0">
                <a:latin typeface="MinionPro-Regular"/>
              </a:rPr>
              <a:t>The interview process is not over until you accept a job offer. Taking a job can</a:t>
            </a: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sometimes be an easy decision. At other times, deciding can be hard. Even if</a:t>
            </a: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the job offer is reasonable, do not feel pressured to accept immediately. Be sure</a:t>
            </a: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you are happy with the job description, the work environment, the possibilities</a:t>
            </a: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for advancement, and all other aspects of the job.</a:t>
            </a:r>
            <a:endParaRPr lang="en-US" sz="1800" b="1" i="0" u="none" strike="noStrike" baseline="0" dirty="0">
              <a:solidFill>
                <a:srgbClr val="000000"/>
              </a:solidFill>
              <a:latin typeface="MinionPro-Regular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41221E5-7225-48EB-A4EE-420E7BFCF705}" type="slidenum">
              <a:rPr lang="en-US" smtClean="0"/>
              <a:pPr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422612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l"/>
            <a:r>
              <a:rPr lang="en-US" sz="1800" b="0" i="0" u="none" strike="noStrike" baseline="0" dirty="0">
                <a:latin typeface="MinionPro-Regular"/>
              </a:rPr>
              <a:t>Interviewing is one of the hardest parts of the job search. You must convince the employer</a:t>
            </a: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that you can do the job better than the other interviewees. This chapter and</a:t>
            </a: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the next will show you how.</a:t>
            </a:r>
            <a:endParaRPr lang="en-US" sz="1200" kern="1200" dirty="0">
              <a:solidFill>
                <a:schemeClr val="tx2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41221E5-7225-48EB-A4EE-420E7BFCF705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67190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l"/>
            <a:r>
              <a:rPr lang="en-US" sz="1800" b="0" i="0" u="none" strike="noStrike" baseline="0" dirty="0">
                <a:latin typeface="MinionPro-Regular"/>
              </a:rPr>
              <a:t>At every point during the interview process, you are being evaluated,</a:t>
            </a: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even when you least suspect it. Employers will expect a positive</a:t>
            </a: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first impression (for </a:t>
            </a:r>
            <a:r>
              <a:rPr lang="en-US" sz="1800" b="0" i="0" u="none" strike="noStrike" baseline="0" dirty="0" err="1">
                <a:latin typeface="MinionPro-Regular"/>
              </a:rPr>
              <a:t>example,do</a:t>
            </a:r>
            <a:r>
              <a:rPr lang="en-US" sz="1800" b="0" i="0" u="none" strike="noStrike" baseline="0" dirty="0">
                <a:latin typeface="MinionPro-Regular"/>
              </a:rPr>
              <a:t> you look and </a:t>
            </a:r>
            <a:r>
              <a:rPr lang="en-US" sz="1800" b="0" i="0" u="none" strike="noStrike" baseline="0" dirty="0" err="1">
                <a:latin typeface="MinionPro-Regular"/>
              </a:rPr>
              <a:t>dressl</a:t>
            </a:r>
            <a:r>
              <a:rPr lang="en-US" sz="1800" b="0" i="0" u="none" strike="noStrike" baseline="0" dirty="0">
                <a:latin typeface="MinionPro-Regular"/>
              </a:rPr>
              <a:t> </a:t>
            </a:r>
            <a:r>
              <a:rPr lang="en-US" sz="1800" b="0" i="0" u="none" strike="noStrike" baseline="0" dirty="0" err="1">
                <a:latin typeface="MinionPro-Regular"/>
              </a:rPr>
              <a:t>ike</a:t>
            </a:r>
            <a:r>
              <a:rPr lang="en-US" sz="1800" b="0" i="0" u="none" strike="noStrike" baseline="0" dirty="0">
                <a:latin typeface="MinionPro-Regular"/>
              </a:rPr>
              <a:t> a professional?)</a:t>
            </a:r>
          </a:p>
          <a:p>
            <a:pPr algn="l"/>
            <a:endParaRPr lang="en-US" sz="1800" b="0" i="0" u="none" strike="noStrike" baseline="0" dirty="0">
              <a:latin typeface="MinionPro-Regular"/>
            </a:endParaRP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Soft skills (especially evidence that you will be dependable).</a:t>
            </a:r>
          </a:p>
          <a:p>
            <a:pPr algn="l"/>
            <a:endParaRPr lang="en-US" sz="1800" b="0" i="0" u="none" strike="noStrike" baseline="0" dirty="0">
              <a:latin typeface="MinionPro-Regular"/>
            </a:endParaRP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And job skills, experience, and training. For example, Do you have technical skills and other special abilities that you can transfer</a:t>
            </a: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to this job?</a:t>
            </a:r>
            <a:endParaRPr lang="en-US" sz="1200" kern="1200" dirty="0">
              <a:solidFill>
                <a:schemeClr val="tx2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41221E5-7225-48EB-A4EE-420E7BFCF705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353692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l"/>
            <a:r>
              <a:rPr lang="en-US" sz="1800" b="0" i="0" u="none" strike="noStrike" baseline="0" dirty="0">
                <a:latin typeface="MinionPro-Regular"/>
              </a:rPr>
              <a:t>Preparing for the interview is the first step. It’s important to remember</a:t>
            </a: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that even before you get to the interview itself, an employer may have formed</a:t>
            </a: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an impression of you. It’s a good idea to research the company beforehand, dress professionally,</a:t>
            </a:r>
          </a:p>
          <a:p>
            <a:pPr algn="l"/>
            <a:r>
              <a:rPr lang="en-US" sz="1800" b="0" i="0" u="none" strike="noStrike" baseline="0" dirty="0">
                <a:solidFill>
                  <a:srgbClr val="000000"/>
                </a:solidFill>
                <a:latin typeface="MinionPro-Regular"/>
              </a:rPr>
              <a:t>And get there early.</a:t>
            </a:r>
            <a:endParaRPr lang="en-US" sz="1800" b="1" i="0" u="none" strike="noStrike" baseline="0" dirty="0">
              <a:solidFill>
                <a:srgbClr val="000000"/>
              </a:solidFill>
              <a:latin typeface="MinionPro-Regular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41221E5-7225-48EB-A4EE-420E7BFCF705}" type="slidenum">
              <a:rPr lang="en-US" smtClean="0"/>
              <a:pPr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889039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l"/>
            <a:endParaRPr lang="en-US" sz="1800" b="0" i="0" u="none" strike="noStrike" baseline="0" dirty="0">
              <a:solidFill>
                <a:srgbClr val="000000"/>
              </a:solidFill>
              <a:latin typeface="MinionPro-Regular"/>
            </a:endParaRP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The opening minutes of an interview are very important. Research indicates</a:t>
            </a: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that employers quickly form a good or bad impression during those minutes.</a:t>
            </a: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If you make a bad impression during the first five minutes of an interview, you</a:t>
            </a: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probably won’t be able to change it. </a:t>
            </a:r>
            <a:endParaRPr lang="en-US" sz="1800" b="1" i="0" u="none" strike="noStrike" baseline="0" dirty="0">
              <a:solidFill>
                <a:srgbClr val="000000"/>
              </a:solidFill>
              <a:latin typeface="MinionPro-Regular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41221E5-7225-48EB-A4EE-420E7BFCF705}" type="slidenum">
              <a:rPr lang="en-US" smtClean="0"/>
              <a:pPr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335590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l"/>
            <a:endParaRPr lang="en-US" sz="1800" b="0" i="0" u="none" strike="noStrike" baseline="0" dirty="0">
              <a:solidFill>
                <a:srgbClr val="000000"/>
              </a:solidFill>
              <a:latin typeface="MinionPro-Regular"/>
            </a:endParaRP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Phase 3 is the most complicated part of the interview. This is when the interviewer</a:t>
            </a: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tries to discover your strengths and weaknesses.</a:t>
            </a:r>
            <a:r>
              <a:rPr lang="en-US" sz="1800" b="0" i="0" u="none" strike="noStrike" baseline="0" dirty="0">
                <a:solidFill>
                  <a:srgbClr val="000000"/>
                </a:solidFill>
                <a:latin typeface="MinionPro-Regular"/>
              </a:rPr>
              <a:t> Interviewers may ask you almost anything during this time. They are looking</a:t>
            </a:r>
          </a:p>
          <a:p>
            <a:pPr algn="l"/>
            <a:r>
              <a:rPr lang="en-US" sz="1800" b="0" i="0" u="none" strike="noStrike" baseline="0" dirty="0">
                <a:solidFill>
                  <a:srgbClr val="000000"/>
                </a:solidFill>
                <a:latin typeface="MinionPro-Regular"/>
              </a:rPr>
              <a:t>for any negative traits you may have. They also want to be convinced that you</a:t>
            </a:r>
          </a:p>
          <a:p>
            <a:pPr algn="l"/>
            <a:r>
              <a:rPr lang="en-US" sz="1800" b="0" i="0" u="none" strike="noStrike" baseline="0" dirty="0">
                <a:solidFill>
                  <a:srgbClr val="000000"/>
                </a:solidFill>
                <a:latin typeface="MinionPro-Regular"/>
              </a:rPr>
              <a:t>have the skills, experience, and personality to do a good job.</a:t>
            </a:r>
          </a:p>
          <a:p>
            <a:pPr algn="l"/>
            <a:endParaRPr lang="en-US" sz="1800" b="0" i="0" u="none" strike="noStrike" baseline="0" dirty="0">
              <a:solidFill>
                <a:srgbClr val="000000"/>
              </a:solidFill>
              <a:latin typeface="MinionPro-Regular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41221E5-7225-48EB-A4EE-420E7BFCF705}" type="slidenum">
              <a:rPr lang="en-US" smtClean="0"/>
              <a:pPr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956739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l"/>
            <a:endParaRPr lang="en-US" sz="1800" b="0" i="0" u="none" strike="noStrike" baseline="0" dirty="0">
              <a:solidFill>
                <a:srgbClr val="000000"/>
              </a:solidFill>
              <a:latin typeface="MinionPro-Regular"/>
            </a:endParaRP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Job seekers often overlook techniques for ending an interview. But how you end</a:t>
            </a: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it can make a big difference.</a:t>
            </a:r>
            <a:r>
              <a:rPr lang="en-US" sz="1800" b="0" i="0" u="none" strike="noStrike" baseline="0" dirty="0">
                <a:solidFill>
                  <a:srgbClr val="000000"/>
                </a:solidFill>
                <a:latin typeface="MinionPro-Regular"/>
              </a:rPr>
              <a:t> At the end of the interview, summarize your key strengths. And if you want the job, ask for it. Don’t be shy</a:t>
            </a:r>
          </a:p>
          <a:p>
            <a:pPr algn="l"/>
            <a:r>
              <a:rPr lang="en-US" sz="1800" b="0" i="0" u="none" strike="noStrike" baseline="0" dirty="0">
                <a:solidFill>
                  <a:srgbClr val="000000"/>
                </a:solidFill>
                <a:latin typeface="MinionPro-Regular"/>
              </a:rPr>
              <a:t>In expressing your enthusiasm.</a:t>
            </a:r>
            <a:endParaRPr lang="en-US" sz="1800" b="1" i="0" u="none" strike="noStrike" baseline="0" dirty="0">
              <a:solidFill>
                <a:srgbClr val="000000"/>
              </a:solidFill>
              <a:latin typeface="MinionPro-Regular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41221E5-7225-48EB-A4EE-420E7BFCF705}" type="slidenum">
              <a:rPr lang="en-US" smtClean="0"/>
              <a:pPr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65835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l"/>
            <a:endParaRPr lang="en-US" sz="1800" b="0" i="0" u="none" strike="noStrike" baseline="0" dirty="0">
              <a:solidFill>
                <a:srgbClr val="000000"/>
              </a:solidFill>
              <a:latin typeface="MinionPro-Regular"/>
            </a:endParaRP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Following up on an interview can mean the difference between being unemployed</a:t>
            </a: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or underemployed and getting the job you want fast.</a:t>
            </a:r>
            <a:r>
              <a:rPr lang="en-US" sz="1800" b="0" i="0" u="none" strike="noStrike" baseline="0" dirty="0">
                <a:solidFill>
                  <a:srgbClr val="000000"/>
                </a:solidFill>
                <a:latin typeface="MinionPro-Regular"/>
              </a:rPr>
              <a:t> </a:t>
            </a:r>
            <a:r>
              <a:rPr lang="en-US" sz="1800" b="0" i="0" u="none" strike="noStrike" baseline="0" dirty="0">
                <a:latin typeface="MinionPro-Regular"/>
              </a:rPr>
              <a:t>Send the interviewer an email thank you that</a:t>
            </a: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very same day and follow this with a thank-you note through regular</a:t>
            </a: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mail. You might also send a note to the receptionist and anyone else you</a:t>
            </a: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met during your visit.</a:t>
            </a:r>
            <a:endParaRPr lang="en-US" sz="1800" b="0" i="0" u="none" strike="noStrike" baseline="0" dirty="0">
              <a:solidFill>
                <a:srgbClr val="000000"/>
              </a:solidFill>
              <a:latin typeface="MinionPro-Regular"/>
            </a:endParaRPr>
          </a:p>
          <a:p>
            <a:pPr algn="l"/>
            <a:endParaRPr lang="en-US" sz="1800" b="0" i="0" u="none" strike="noStrike" baseline="0" dirty="0">
              <a:solidFill>
                <a:srgbClr val="000000"/>
              </a:solidFill>
              <a:latin typeface="MinionPro-Regular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41221E5-7225-48EB-A4EE-420E7BFCF705}" type="slidenum">
              <a:rPr lang="en-US" smtClean="0"/>
              <a:pPr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3036929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l"/>
            <a:endParaRPr lang="en-US" sz="1800" b="0" i="0" u="none" strike="noStrike" baseline="0" dirty="0">
              <a:solidFill>
                <a:srgbClr val="000000"/>
              </a:solidFill>
              <a:latin typeface="MinionPro-Regular"/>
            </a:endParaRPr>
          </a:p>
          <a:p>
            <a:pPr algn="l"/>
            <a:r>
              <a:rPr lang="en-US" sz="1800" b="0" i="0" u="none" strike="noStrike" baseline="0" dirty="0">
                <a:solidFill>
                  <a:srgbClr val="000000"/>
                </a:solidFill>
                <a:latin typeface="MinionPro-Regular"/>
              </a:rPr>
              <a:t>If you make it to phase, 6, </a:t>
            </a:r>
            <a:r>
              <a:rPr lang="en-US" sz="1800" b="0" i="0" u="none" strike="noStrike" baseline="0" dirty="0">
                <a:latin typeface="MinionPro-Regular"/>
              </a:rPr>
              <a:t>Congratulations, the employer wants to hire you! But first, a little negotiation</a:t>
            </a: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is in order. They want to know your salary expectations. </a:t>
            </a:r>
            <a:r>
              <a:rPr lang="en-US" sz="1800" b="0" i="0" u="none" strike="noStrike" baseline="0" dirty="0">
                <a:latin typeface="HelveticaNeueLTStd-MdCn"/>
              </a:rPr>
              <a:t>Always bracket your stated salary range </a:t>
            </a:r>
            <a:r>
              <a:rPr lang="en-US" sz="1800" b="0" i="0" u="none" strike="noStrike" baseline="0" dirty="0">
                <a:latin typeface="MinionPro-Regular"/>
              </a:rPr>
              <a:t>Give a range of numbers, staying a little bit on the high side; for</a:t>
            </a:r>
          </a:p>
          <a:p>
            <a:pPr algn="l"/>
            <a:r>
              <a:rPr lang="en-US" sz="1800" b="0" i="0" u="none" strike="noStrike" baseline="0" dirty="0">
                <a:latin typeface="MinionPro-Regular"/>
              </a:rPr>
              <a:t>instance, if you think the employer will pay $45,000, say “I am looking for a salary in the mid- to upper forties.”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41221E5-7225-48EB-A4EE-420E7BFCF705}" type="slidenum">
              <a:rPr lang="en-US" smtClean="0"/>
              <a:pPr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71141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 bwMode="ltGray">
          <a:xfrm>
            <a:off x="11579384" y="5638800"/>
            <a:ext cx="609441" cy="1219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sp>
        <p:nvSpPr>
          <p:cNvPr id="9" name="Rectangle 8"/>
          <p:cNvSpPr/>
          <p:nvPr/>
        </p:nvSpPr>
        <p:spPr bwMode="gray">
          <a:xfrm>
            <a:off x="11274663" y="5638800"/>
            <a:ext cx="304721" cy="12192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 bwMode="ltGray">
          <a:xfrm>
            <a:off x="1218883" y="0"/>
            <a:ext cx="609441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sp>
        <p:nvSpPr>
          <p:cNvPr id="11" name="Rectangle 10"/>
          <p:cNvSpPr/>
          <p:nvPr/>
        </p:nvSpPr>
        <p:spPr bwMode="gray">
          <a:xfrm>
            <a:off x="0" y="0"/>
            <a:ext cx="1218883" cy="56388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 bwMode="ltGray">
          <a:xfrm>
            <a:off x="1218883" y="5638800"/>
            <a:ext cx="10969942" cy="1219200"/>
          </a:xfrm>
          <a:prstGeom prst="rect">
            <a:avLst/>
          </a:prstGeom>
          <a:solidFill>
            <a:schemeClr val="accent1">
              <a:lumMod val="75000"/>
              <a:alpha val="50196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cxnSp>
        <p:nvCxnSpPr>
          <p:cNvPr id="13" name="Straight Connector 12"/>
          <p:cNvCxnSpPr/>
          <p:nvPr/>
        </p:nvCxnSpPr>
        <p:spPr bwMode="white">
          <a:xfrm>
            <a:off x="11573293" y="5638800"/>
            <a:ext cx="0" cy="121920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 bwMode="white">
          <a:xfrm>
            <a:off x="1218884" y="0"/>
            <a:ext cx="0" cy="685800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 bwMode="white">
          <a:xfrm>
            <a:off x="0" y="5631204"/>
            <a:ext cx="1828325" cy="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28669" y="1600200"/>
            <a:ext cx="8329031" cy="2680127"/>
          </a:xfrm>
        </p:spPr>
        <p:txBody>
          <a:bodyPr>
            <a:no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28669" y="4344915"/>
            <a:ext cx="7516442" cy="1116085"/>
          </a:xfrm>
        </p:spPr>
        <p:txBody>
          <a:bodyPr>
            <a:normAutofit/>
          </a:bodyPr>
          <a:lstStyle>
            <a:lvl1pPr marL="0" indent="0" algn="l">
              <a:spcBef>
                <a:spcPts val="0"/>
              </a:spcBef>
              <a:buNone/>
              <a:defRPr sz="32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970212" y="6356351"/>
            <a:ext cx="3428921" cy="365125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Getting the job you really want, 7e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© JIST Publishing, Inc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666412" y="6356351"/>
            <a:ext cx="609441" cy="365125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7DC1BBB0-96F0-4077-A278-0F3FB5C104D3}" type="slidenum">
              <a:rPr lang="en-US" smtClean="0"/>
              <a:pPr/>
              <a:t>‹#›</a:t>
            </a:fld>
            <a:endParaRPr lang="en-US"/>
          </a:p>
        </p:txBody>
      </p:sp>
      <p:pic>
        <p:nvPicPr>
          <p:cNvPr id="18" name="Picture 17" descr="A picture containing clipart&#10;&#10;Description automatically generated">
            <a:extLst>
              <a:ext uri="{FF2B5EF4-FFF2-40B4-BE49-F238E27FC236}">
                <a16:creationId xmlns:a16="http://schemas.microsoft.com/office/drawing/2014/main" id="{E614FF20-2643-4004-99D4-EDDBFD0B4567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alphaModFix/>
          </a:blip>
          <a:stretch>
            <a:fillRect/>
          </a:stretch>
        </p:blipFill>
        <p:spPr>
          <a:xfrm>
            <a:off x="41473" y="6007325"/>
            <a:ext cx="1129203" cy="34902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179559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046412" y="6356351"/>
            <a:ext cx="3352721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Getting the job you really want, 7e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© JIST Publishing, Inc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1BBB0-96F0-4077-A278-0F3FB5C104D3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0408808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 bwMode="black">
          <a:xfrm>
            <a:off x="11884104" y="0"/>
            <a:ext cx="304721" cy="6858000"/>
          </a:xfrm>
          <a:prstGeom prst="rect">
            <a:avLst/>
          </a:prstGeom>
          <a:solidFill>
            <a:schemeClr val="accent1">
              <a:lumMod val="50000"/>
              <a:alpha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8" name="Rectangle 7"/>
          <p:cNvSpPr/>
          <p:nvPr/>
        </p:nvSpPr>
        <p:spPr bwMode="ltGray">
          <a:xfrm>
            <a:off x="617143" y="0"/>
            <a:ext cx="609441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sp>
        <p:nvSpPr>
          <p:cNvPr id="9" name="Rectangle 8"/>
          <p:cNvSpPr/>
          <p:nvPr/>
        </p:nvSpPr>
        <p:spPr bwMode="gray">
          <a:xfrm>
            <a:off x="0" y="0"/>
            <a:ext cx="609441" cy="6858000"/>
          </a:xfrm>
          <a:prstGeom prst="rect">
            <a:avLst/>
          </a:prstGeom>
          <a:solidFill>
            <a:schemeClr val="accent1">
              <a:lumMod val="75000"/>
              <a:alpha val="87843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 bwMode="black">
          <a:xfrm>
            <a:off x="617143" y="736219"/>
            <a:ext cx="609441" cy="609600"/>
          </a:xfrm>
          <a:prstGeom prst="rect">
            <a:avLst/>
          </a:prstGeom>
          <a:solidFill>
            <a:schemeClr val="accent1">
              <a:lumMod val="50000"/>
              <a:alpha val="74902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cxnSp>
        <p:nvCxnSpPr>
          <p:cNvPr id="11" name="Straight Connector 10"/>
          <p:cNvCxnSpPr/>
          <p:nvPr/>
        </p:nvCxnSpPr>
        <p:spPr bwMode="white">
          <a:xfrm>
            <a:off x="617143" y="736219"/>
            <a:ext cx="609441" cy="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 bwMode="white">
          <a:xfrm>
            <a:off x="617143" y="1345819"/>
            <a:ext cx="609441" cy="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 bwMode="white">
          <a:xfrm>
            <a:off x="617143" y="0"/>
            <a:ext cx="0" cy="685800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9612" y="685800"/>
            <a:ext cx="1787526" cy="5486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98613" y="685800"/>
            <a:ext cx="7848599" cy="5486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046334" y="6356351"/>
            <a:ext cx="3352800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Getting the job you really want, 7e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© JIST Publishing, Inc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1BBB0-96F0-4077-A278-0F3FB5C104D3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6128176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  <a:endParaRPr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198812" y="6356351"/>
            <a:ext cx="3200321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Getting the job you really want, 7e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© JIST Publishing, Inc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1BBB0-96F0-4077-A278-0F3FB5C104D3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1855328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/>
          <p:cNvSpPr/>
          <p:nvPr/>
        </p:nvSpPr>
        <p:spPr bwMode="black">
          <a:xfrm>
            <a:off x="11579384" y="5638800"/>
            <a:ext cx="609441" cy="1219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sp>
        <p:nvSpPr>
          <p:cNvPr id="20" name="Rectangle 19"/>
          <p:cNvSpPr/>
          <p:nvPr/>
        </p:nvSpPr>
        <p:spPr bwMode="gray">
          <a:xfrm>
            <a:off x="11274663" y="5638800"/>
            <a:ext cx="304721" cy="12192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sp>
        <p:nvSpPr>
          <p:cNvPr id="24" name="Rectangle 23"/>
          <p:cNvSpPr/>
          <p:nvPr/>
        </p:nvSpPr>
        <p:spPr bwMode="gray">
          <a:xfrm>
            <a:off x="1216152" y="5638800"/>
            <a:ext cx="609441" cy="1219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sp>
        <p:nvSpPr>
          <p:cNvPr id="21" name="Rectangle 20"/>
          <p:cNvSpPr/>
          <p:nvPr/>
        </p:nvSpPr>
        <p:spPr bwMode="ltGray">
          <a:xfrm>
            <a:off x="1216152" y="5638800"/>
            <a:ext cx="10972673" cy="1219200"/>
          </a:xfrm>
          <a:prstGeom prst="rect">
            <a:avLst/>
          </a:prstGeom>
          <a:solidFill>
            <a:schemeClr val="accent1">
              <a:lumMod val="75000"/>
              <a:alpha val="50196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cxnSp>
        <p:nvCxnSpPr>
          <p:cNvPr id="22" name="Straight Connector 21"/>
          <p:cNvCxnSpPr/>
          <p:nvPr/>
        </p:nvCxnSpPr>
        <p:spPr bwMode="white">
          <a:xfrm>
            <a:off x="11573293" y="5638800"/>
            <a:ext cx="0" cy="121920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 bwMode="white">
          <a:xfrm>
            <a:off x="1216152" y="5638800"/>
            <a:ext cx="0" cy="121920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Rectangle 25"/>
          <p:cNvSpPr/>
          <p:nvPr/>
        </p:nvSpPr>
        <p:spPr bwMode="black">
          <a:xfrm>
            <a:off x="11579384" y="0"/>
            <a:ext cx="609441" cy="6096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sp>
        <p:nvSpPr>
          <p:cNvPr id="27" name="Rectangle 26"/>
          <p:cNvSpPr/>
          <p:nvPr/>
        </p:nvSpPr>
        <p:spPr bwMode="gray">
          <a:xfrm>
            <a:off x="11274663" y="0"/>
            <a:ext cx="304721" cy="6096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sp>
        <p:nvSpPr>
          <p:cNvPr id="28" name="Rectangle 27"/>
          <p:cNvSpPr/>
          <p:nvPr/>
        </p:nvSpPr>
        <p:spPr bwMode="gray">
          <a:xfrm>
            <a:off x="1218883" y="0"/>
            <a:ext cx="609441" cy="6096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sp>
        <p:nvSpPr>
          <p:cNvPr id="29" name="Rectangle 28"/>
          <p:cNvSpPr/>
          <p:nvPr/>
        </p:nvSpPr>
        <p:spPr>
          <a:xfrm>
            <a:off x="-2" y="0"/>
            <a:ext cx="1218883" cy="6096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sp>
        <p:nvSpPr>
          <p:cNvPr id="30" name="Rectangle 29"/>
          <p:cNvSpPr/>
          <p:nvPr/>
        </p:nvSpPr>
        <p:spPr bwMode="ltGray">
          <a:xfrm>
            <a:off x="0" y="0"/>
            <a:ext cx="12188825" cy="609600"/>
          </a:xfrm>
          <a:prstGeom prst="rect">
            <a:avLst/>
          </a:prstGeom>
          <a:solidFill>
            <a:schemeClr val="accent1">
              <a:lumMod val="75000"/>
              <a:alpha val="50196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cxnSp>
        <p:nvCxnSpPr>
          <p:cNvPr id="31" name="Straight Connector 30"/>
          <p:cNvCxnSpPr/>
          <p:nvPr/>
        </p:nvCxnSpPr>
        <p:spPr bwMode="white">
          <a:xfrm>
            <a:off x="11573293" y="0"/>
            <a:ext cx="0" cy="60960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Rectangle 31"/>
          <p:cNvSpPr/>
          <p:nvPr/>
        </p:nvSpPr>
        <p:spPr bwMode="black">
          <a:xfrm>
            <a:off x="0" y="0"/>
            <a:ext cx="1216152" cy="609600"/>
          </a:xfrm>
          <a:prstGeom prst="rect">
            <a:avLst/>
          </a:prstGeom>
          <a:solidFill>
            <a:schemeClr val="accent1">
              <a:lumMod val="50000"/>
              <a:alpha val="74902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cxnSp>
        <p:nvCxnSpPr>
          <p:cNvPr id="33" name="Straight Connector 32"/>
          <p:cNvCxnSpPr/>
          <p:nvPr/>
        </p:nvCxnSpPr>
        <p:spPr bwMode="white">
          <a:xfrm>
            <a:off x="1218884" y="0"/>
            <a:ext cx="0" cy="60960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98613" y="1600201"/>
            <a:ext cx="8283272" cy="2654064"/>
          </a:xfrm>
        </p:spPr>
        <p:txBody>
          <a:bodyPr anchor="b">
            <a:normAutofit/>
          </a:bodyPr>
          <a:lstStyle>
            <a:lvl1pPr algn="l">
              <a:defRPr sz="5400" b="0" cap="none" baseline="0"/>
            </a:lvl1pPr>
          </a:lstStyle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98613" y="4259996"/>
            <a:ext cx="7264623" cy="1150203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buNone/>
              <a:defRPr sz="32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198812" y="6356351"/>
            <a:ext cx="3200321" cy="365125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Getting the job you really want, 7e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© JIST Publishing, Inc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666571" y="6356351"/>
            <a:ext cx="609441" cy="365125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7DC1BBB0-96F0-4077-A278-0F3FB5C104D3}" type="slidenum">
              <a:rPr lang="en-US" smtClean="0"/>
              <a:pPr/>
              <a:t>‹#›</a:t>
            </a:fld>
            <a:endParaRPr lang="en-US"/>
          </a:p>
        </p:txBody>
      </p:sp>
      <p:pic>
        <p:nvPicPr>
          <p:cNvPr id="25" name="Picture 24" descr="A picture containing clipart&#10;&#10;Description automatically generated">
            <a:extLst>
              <a:ext uri="{FF2B5EF4-FFF2-40B4-BE49-F238E27FC236}">
                <a16:creationId xmlns:a16="http://schemas.microsoft.com/office/drawing/2014/main" id="{648F9309-09DC-4AFE-BAC3-97DD148B3196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162960" y="6060028"/>
            <a:ext cx="958692" cy="29632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344675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93436" y="1600200"/>
            <a:ext cx="4814586" cy="4572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61651" y="1600200"/>
            <a:ext cx="4814586" cy="4572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 baseline="0"/>
            </a:lvl6pPr>
            <a:lvl7pPr>
              <a:defRPr sz="1800" baseline="0"/>
            </a:lvl7pPr>
            <a:lvl8pPr>
              <a:defRPr sz="1800" baseline="0"/>
            </a:lvl8pPr>
            <a:lvl9pPr>
              <a:defRPr sz="1800" baseline="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122612" y="6356351"/>
            <a:ext cx="3276521" cy="323849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Getting the job you really want, 7e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© JIST Publishing, Inc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1BBB0-96F0-4077-A278-0F3FB5C104D3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2391137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93436" y="1499616"/>
            <a:ext cx="4818888" cy="938784"/>
          </a:xfrm>
        </p:spPr>
        <p:txBody>
          <a:bodyPr anchor="b">
            <a:noAutofit/>
          </a:bodyPr>
          <a:lstStyle>
            <a:lvl1pPr marL="0" indent="0">
              <a:spcBef>
                <a:spcPts val="0"/>
              </a:spcBef>
              <a:buNone/>
              <a:defRPr sz="2400" b="0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93436" y="2514706"/>
            <a:ext cx="4814586" cy="3657493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 baseline="0"/>
            </a:lvl8pPr>
            <a:lvl9pPr>
              <a:defRPr sz="1600" baseline="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57349" y="1499616"/>
            <a:ext cx="4818888" cy="938784"/>
          </a:xfrm>
        </p:spPr>
        <p:txBody>
          <a:bodyPr anchor="b">
            <a:noAutofit/>
          </a:bodyPr>
          <a:lstStyle>
            <a:lvl1pPr marL="0" indent="0">
              <a:spcBef>
                <a:spcPts val="0"/>
              </a:spcBef>
              <a:buNone/>
              <a:defRPr sz="2400" b="0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57349" y="2514600"/>
            <a:ext cx="4818888" cy="3655568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3122612" y="6356351"/>
            <a:ext cx="3276521" cy="323849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Getting the job you really want, 7e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© JIST Publishing, Inc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1BBB0-96F0-4077-A278-0F3FB5C104D3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1383580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3198812" y="6356351"/>
            <a:ext cx="3200321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Getting the job you really want, 7e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© JIST Publishing, Inc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1BBB0-96F0-4077-A278-0F3FB5C104D3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1635788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 bwMode="ltGray">
          <a:xfrm>
            <a:off x="626239" y="0"/>
            <a:ext cx="304721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6" name="Rectangle 5"/>
          <p:cNvSpPr/>
          <p:nvPr/>
        </p:nvSpPr>
        <p:spPr bwMode="gray">
          <a:xfrm>
            <a:off x="0" y="0"/>
            <a:ext cx="609441" cy="6858000"/>
          </a:xfrm>
          <a:prstGeom prst="rect">
            <a:avLst/>
          </a:prstGeom>
          <a:solidFill>
            <a:schemeClr val="accent1">
              <a:lumMod val="75000"/>
              <a:alpha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cxnSp>
        <p:nvCxnSpPr>
          <p:cNvPr id="7" name="Straight Connector 6"/>
          <p:cNvCxnSpPr/>
          <p:nvPr/>
        </p:nvCxnSpPr>
        <p:spPr bwMode="white">
          <a:xfrm>
            <a:off x="617143" y="0"/>
            <a:ext cx="0" cy="685800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Rectangle 7"/>
          <p:cNvSpPr/>
          <p:nvPr/>
        </p:nvSpPr>
        <p:spPr bwMode="gray">
          <a:xfrm>
            <a:off x="10969942" y="0"/>
            <a:ext cx="922621" cy="6858000"/>
          </a:xfrm>
          <a:prstGeom prst="rect">
            <a:avLst/>
          </a:prstGeom>
          <a:solidFill>
            <a:schemeClr val="accent1">
              <a:lumMod val="75000"/>
              <a:alpha val="8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9" name="Rectangle 8"/>
          <p:cNvSpPr/>
          <p:nvPr/>
        </p:nvSpPr>
        <p:spPr bwMode="black">
          <a:xfrm>
            <a:off x="11892563" y="0"/>
            <a:ext cx="304721" cy="6858000"/>
          </a:xfrm>
          <a:prstGeom prst="rect">
            <a:avLst/>
          </a:prstGeom>
          <a:solidFill>
            <a:schemeClr val="accent1">
              <a:lumMod val="50000"/>
              <a:alpha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3122612" y="6356351"/>
            <a:ext cx="3276521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Getting the job you really want, 7e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© JIST Publishing, Inc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7DC1BBB0-96F0-4077-A278-0F3FB5C104D3}" type="slidenum">
              <a:rPr/>
              <a:p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783816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 bwMode="gray">
          <a:xfrm>
            <a:off x="621792" y="0"/>
            <a:ext cx="4147717" cy="6858000"/>
          </a:xfrm>
          <a:prstGeom prst="rect">
            <a:avLst/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9" name="Rectangle 8"/>
          <p:cNvSpPr/>
          <p:nvPr/>
        </p:nvSpPr>
        <p:spPr bwMode="ltGray">
          <a:xfrm>
            <a:off x="0" y="0"/>
            <a:ext cx="609441" cy="6858000"/>
          </a:xfrm>
          <a:prstGeom prst="rect">
            <a:avLst/>
          </a:prstGeom>
          <a:solidFill>
            <a:schemeClr val="accent1">
              <a:lumMod val="75000"/>
              <a:alpha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cxnSp>
        <p:nvCxnSpPr>
          <p:cNvPr id="10" name="Straight Connector 9"/>
          <p:cNvCxnSpPr/>
          <p:nvPr/>
        </p:nvCxnSpPr>
        <p:spPr bwMode="white">
          <a:xfrm>
            <a:off x="621792" y="0"/>
            <a:ext cx="0" cy="685800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 bwMode="gray">
          <a:xfrm>
            <a:off x="11884104" y="0"/>
            <a:ext cx="304721" cy="6858000"/>
          </a:xfrm>
          <a:prstGeom prst="rect">
            <a:avLst/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white">
          <a:xfrm>
            <a:off x="1074240" y="381000"/>
            <a:ext cx="3293422" cy="1371600"/>
          </a:xfrm>
        </p:spPr>
        <p:txBody>
          <a:bodyPr anchor="b">
            <a:normAutofit/>
          </a:bodyPr>
          <a:lstStyle>
            <a:lvl1pPr algn="l">
              <a:defRPr sz="2800" b="0" cap="all" baseline="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0251" y="482600"/>
            <a:ext cx="6195986" cy="5689600"/>
          </a:xfrm>
        </p:spPr>
        <p:txBody>
          <a:bodyPr>
            <a:normAutofit/>
          </a:bodyPr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 baseline="0"/>
            </a:lvl8pPr>
            <a:lvl9pPr>
              <a:defRPr sz="1800" baseline="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white">
          <a:xfrm>
            <a:off x="1074240" y="1828800"/>
            <a:ext cx="3293422" cy="4343400"/>
          </a:xfrm>
        </p:spPr>
        <p:txBody>
          <a:bodyPr>
            <a:normAutofit/>
          </a:bodyPr>
          <a:lstStyle>
            <a:lvl1pPr marL="0" indent="0">
              <a:buNone/>
              <a:defRPr sz="20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180250" y="6356351"/>
            <a:ext cx="3231964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Getting the job you really want, 7e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609012" y="6356351"/>
            <a:ext cx="1960986" cy="36512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© JIST Publishing, Inc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1BBB0-96F0-4077-A278-0F3FB5C104D3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5180431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 bwMode="gray">
          <a:xfrm>
            <a:off x="0" y="0"/>
            <a:ext cx="609441" cy="6858000"/>
          </a:xfrm>
          <a:prstGeom prst="rect">
            <a:avLst/>
          </a:prstGeom>
          <a:solidFill>
            <a:schemeClr val="accent1">
              <a:lumMod val="75000"/>
              <a:alpha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8" name="Rectangle 7"/>
          <p:cNvSpPr/>
          <p:nvPr/>
        </p:nvSpPr>
        <p:spPr bwMode="black">
          <a:xfrm>
            <a:off x="11884104" y="0"/>
            <a:ext cx="304721" cy="6858000"/>
          </a:xfrm>
          <a:prstGeom prst="rect">
            <a:avLst/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9" name="Rectangle 8"/>
          <p:cNvSpPr/>
          <p:nvPr/>
        </p:nvSpPr>
        <p:spPr bwMode="ltGray">
          <a:xfrm>
            <a:off x="5019430" y="-136524"/>
            <a:ext cx="7017034" cy="68580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4240" y="381000"/>
            <a:ext cx="3293422" cy="1371600"/>
          </a:xfrm>
        </p:spPr>
        <p:txBody>
          <a:bodyPr anchor="b">
            <a:normAutofit/>
          </a:bodyPr>
          <a:lstStyle>
            <a:lvl1pPr algn="l">
              <a:defRPr sz="2800" b="0" cap="all" baseline="0">
                <a:solidFill>
                  <a:schemeClr val="tx1">
                    <a:lumMod val="7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Picture Placeholder 2" descr="An empty placeholder to add an image. Click on the placeholder and select the image that you wish to add"/>
          <p:cNvSpPr>
            <a:spLocks noGrp="1"/>
          </p:cNvSpPr>
          <p:nvPr>
            <p:ph type="pic" idx="1"/>
          </p:nvPr>
        </p:nvSpPr>
        <p:spPr bwMode="auto">
          <a:xfrm>
            <a:off x="5180251" y="482600"/>
            <a:ext cx="6195986" cy="5689600"/>
          </a:xfrm>
          <a:ln w="19050">
            <a:solidFill>
              <a:schemeClr val="bg1"/>
            </a:solidFill>
          </a:ln>
        </p:spPr>
        <p:txBody>
          <a:bodyPr>
            <a:normAutofit/>
          </a:bodyPr>
          <a:lstStyle>
            <a:lvl1pPr marL="0" indent="0">
              <a:buNone/>
              <a:defRPr sz="2800" baseline="0">
                <a:solidFill>
                  <a:schemeClr val="tx2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4240" y="1828800"/>
            <a:ext cx="3293422" cy="4343400"/>
          </a:xfrm>
        </p:spPr>
        <p:txBody>
          <a:bodyPr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180250" y="6356351"/>
            <a:ext cx="3119726" cy="365125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Getting the job you really want, 7e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304212" y="6356351"/>
            <a:ext cx="2265786" cy="365125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© JIST Publishing, Inc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7DC1BBB0-96F0-4077-A278-0F3FB5C104D3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 bwMode="white">
          <a:xfrm>
            <a:off x="11879867" y="0"/>
            <a:ext cx="0" cy="685800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973900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 bwMode="gray">
          <a:xfrm>
            <a:off x="11884104" y="0"/>
            <a:ext cx="304721" cy="6858000"/>
          </a:xfrm>
          <a:prstGeom prst="rect">
            <a:avLst/>
          </a:prstGeom>
          <a:solidFill>
            <a:schemeClr val="accent1">
              <a:lumMod val="50000"/>
              <a:alpha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lvl="0" algn="ctr"/>
            <a:endParaRPr/>
          </a:p>
        </p:txBody>
      </p:sp>
      <p:sp>
        <p:nvSpPr>
          <p:cNvPr id="8" name="Rectangle 7"/>
          <p:cNvSpPr/>
          <p:nvPr/>
        </p:nvSpPr>
        <p:spPr bwMode="ltGray">
          <a:xfrm>
            <a:off x="617143" y="0"/>
            <a:ext cx="609441" cy="635635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 dirty="0"/>
          </a:p>
        </p:txBody>
      </p:sp>
      <p:sp>
        <p:nvSpPr>
          <p:cNvPr id="9" name="Rectangle 8"/>
          <p:cNvSpPr/>
          <p:nvPr/>
        </p:nvSpPr>
        <p:spPr bwMode="gray">
          <a:xfrm>
            <a:off x="0" y="0"/>
            <a:ext cx="609441" cy="6858000"/>
          </a:xfrm>
          <a:prstGeom prst="rect">
            <a:avLst/>
          </a:prstGeom>
          <a:solidFill>
            <a:schemeClr val="accent1">
              <a:lumMod val="75000"/>
              <a:alpha val="87843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1899" tIns="60949" rIns="121899" bIns="60949" rtlCol="0" anchor="ctr"/>
          <a:lstStyle/>
          <a:p>
            <a:pPr algn="ctr"/>
            <a:endParaRPr/>
          </a:p>
        </p:txBody>
      </p:sp>
      <p:cxnSp>
        <p:nvCxnSpPr>
          <p:cNvPr id="14" name="Straight Connector 13"/>
          <p:cNvCxnSpPr/>
          <p:nvPr/>
        </p:nvCxnSpPr>
        <p:spPr bwMode="white">
          <a:xfrm>
            <a:off x="617143" y="736219"/>
            <a:ext cx="609441" cy="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 bwMode="white">
          <a:xfrm>
            <a:off x="617143" y="0"/>
            <a:ext cx="0" cy="685800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593436" y="177800"/>
            <a:ext cx="9782801" cy="123983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93436" y="1600200"/>
            <a:ext cx="9782801" cy="45720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80250" y="6356351"/>
            <a:ext cx="121888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cap="all" baseline="0">
                <a:solidFill>
                  <a:schemeClr val="tx1"/>
                </a:solidFill>
              </a:defRPr>
            </a:lvl1pPr>
          </a:lstStyle>
          <a:p>
            <a:r>
              <a:rPr lang="en-US"/>
              <a:t>Getting the job you really want, 7e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595933" y="6356351"/>
            <a:ext cx="397406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cap="all" baseline="0">
                <a:solidFill>
                  <a:schemeClr val="tx1"/>
                </a:solidFill>
              </a:defRPr>
            </a:lvl1pPr>
          </a:lstStyle>
          <a:p>
            <a:r>
              <a:rPr lang="en-US"/>
              <a:t>© JIST Publishing, Inc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766796" y="6356351"/>
            <a:ext cx="60944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cap="all" baseline="0">
                <a:solidFill>
                  <a:schemeClr val="tx1"/>
                </a:solidFill>
              </a:defRPr>
            </a:lvl1pPr>
          </a:lstStyle>
          <a:p>
            <a:fld id="{7DC1BBB0-96F0-4077-A278-0F3FB5C104D3}" type="slidenum">
              <a:rPr lang="en-US" smtClean="0"/>
              <a:pPr/>
              <a:t>‹#›</a:t>
            </a:fld>
            <a:endParaRPr lang="en-US"/>
          </a:p>
        </p:txBody>
      </p:sp>
      <p:pic>
        <p:nvPicPr>
          <p:cNvPr id="11" name="Picture 10" descr="A picture containing clipart&#10;&#10;Description automatically generated">
            <a:extLst>
              <a:ext uri="{FF2B5EF4-FFF2-40B4-BE49-F238E27FC236}">
                <a16:creationId xmlns:a16="http://schemas.microsoft.com/office/drawing/2014/main" id="{C9BFAC65-4BE6-4EDC-83B6-3BB02421FAF4}"/>
              </a:ext>
            </a:extLst>
          </p:cNvPr>
          <p:cNvPicPr>
            <a:picLocks noChangeAspect="1"/>
          </p:cNvPicPr>
          <p:nvPr userDrawn="1"/>
        </p:nvPicPr>
        <p:blipFill>
          <a:blip r:embed="rId13"/>
          <a:stretch>
            <a:fillRect/>
          </a:stretch>
        </p:blipFill>
        <p:spPr>
          <a:xfrm>
            <a:off x="609441" y="6512989"/>
            <a:ext cx="609439" cy="18837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543223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600" kern="1200">
          <a:solidFill>
            <a:schemeClr val="tx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246888" indent="-246888" algn="l" defTabSz="914400" rtl="0" eaLnBrk="1" latinLnBrk="0" hangingPunct="1">
        <a:lnSpc>
          <a:spcPct val="90000"/>
        </a:lnSpc>
        <a:spcBef>
          <a:spcPts val="1400"/>
        </a:spcBef>
        <a:buFont typeface="Euphemia" pitchFamily="34" charset="0"/>
        <a:buChar char="›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12648" indent="-246888" algn="l" defTabSz="914400" rtl="0" eaLnBrk="1" latinLnBrk="0" hangingPunct="1">
        <a:lnSpc>
          <a:spcPct val="90000"/>
        </a:lnSpc>
        <a:spcBef>
          <a:spcPts val="600"/>
        </a:spcBef>
        <a:buFont typeface="Euphemia" pitchFamily="34" charset="0"/>
        <a:buChar char="–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78408" indent="-246888" algn="l" defTabSz="914400" rtl="0" eaLnBrk="1" latinLnBrk="0" hangingPunct="1">
        <a:lnSpc>
          <a:spcPct val="90000"/>
        </a:lnSpc>
        <a:spcBef>
          <a:spcPts val="600"/>
        </a:spcBef>
        <a:buFont typeface="Euphemia" pitchFamily="34" charset="0"/>
        <a:buChar char="›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344168" indent="-246888" algn="l" defTabSz="914400" rtl="0" eaLnBrk="1" latinLnBrk="0" hangingPunct="1">
        <a:lnSpc>
          <a:spcPct val="90000"/>
        </a:lnSpc>
        <a:spcBef>
          <a:spcPts val="600"/>
        </a:spcBef>
        <a:buFont typeface="Arial" pitchFamily="34" charset="0"/>
        <a:buChar char="–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709928" indent="-246888" algn="l" defTabSz="914400" rtl="0" eaLnBrk="1" latinLnBrk="0" hangingPunct="1">
        <a:lnSpc>
          <a:spcPct val="90000"/>
        </a:lnSpc>
        <a:spcBef>
          <a:spcPts val="600"/>
        </a:spcBef>
        <a:buFont typeface="Euphemia" pitchFamily="34" charset="0"/>
        <a:buChar char="›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075688" indent="-246888" algn="l" defTabSz="914400" rtl="0" eaLnBrk="1" latinLnBrk="0" hangingPunct="1">
        <a:lnSpc>
          <a:spcPct val="90000"/>
        </a:lnSpc>
        <a:spcBef>
          <a:spcPts val="600"/>
        </a:spcBef>
        <a:buFont typeface="Euphemia" pitchFamily="34" charset="0"/>
        <a:buChar char="–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441448" indent="-246888" algn="l" defTabSz="914400" rtl="0" eaLnBrk="1" latinLnBrk="0" hangingPunct="1">
        <a:lnSpc>
          <a:spcPct val="90000"/>
        </a:lnSpc>
        <a:spcBef>
          <a:spcPts val="600"/>
        </a:spcBef>
        <a:buFont typeface="Euphemia" pitchFamily="34" charset="0"/>
        <a:buChar char="›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807208" indent="-246888" algn="l" defTabSz="914400" rtl="0" eaLnBrk="1" latinLnBrk="0" hangingPunct="1">
        <a:lnSpc>
          <a:spcPct val="90000"/>
        </a:lnSpc>
        <a:spcBef>
          <a:spcPts val="600"/>
        </a:spcBef>
        <a:buFont typeface="Euphemia" pitchFamily="34" charset="0"/>
        <a:buChar char="–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172968" indent="-246888" algn="l" defTabSz="914400" rtl="0" eaLnBrk="1" latinLnBrk="0" hangingPunct="1">
        <a:lnSpc>
          <a:spcPct val="90000"/>
        </a:lnSpc>
        <a:spcBef>
          <a:spcPts val="600"/>
        </a:spcBef>
        <a:buFont typeface="Euphemia" pitchFamily="34" charset="0"/>
        <a:buChar char="›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3839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Getting the Job You Really Want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Seventh Edition</a:t>
            </a:r>
          </a:p>
        </p:txBody>
      </p:sp>
    </p:spTree>
    <p:extLst>
      <p:ext uri="{BB962C8B-B14F-4D97-AF65-F5344CB8AC3E}">
        <p14:creationId xmlns:p14="http://schemas.microsoft.com/office/powerpoint/2010/main" val="5067614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93436" y="177800"/>
            <a:ext cx="9782801" cy="1239837"/>
          </a:xfrm>
        </p:spPr>
        <p:txBody>
          <a:bodyPr anchor="b">
            <a:normAutofit/>
          </a:bodyPr>
          <a:lstStyle/>
          <a:p>
            <a:r>
              <a:rPr lang="en-US" sz="4400" b="0" i="0" u="none" strike="noStrike" baseline="0" dirty="0">
                <a:latin typeface="HelveticaNeueLTStd-MdCn"/>
              </a:rPr>
              <a:t>Seven Phases of an Interview</a:t>
            </a:r>
            <a:endParaRPr lang="en-US" sz="4400" dirty="0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D336548-28BA-4A00-AEC5-13E02198DEA7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198812" y="6356351"/>
            <a:ext cx="3200321" cy="365125"/>
          </a:xfrm>
        </p:spPr>
        <p:txBody>
          <a:bodyPr anchor="ctr">
            <a:normAutofit/>
          </a:bodyPr>
          <a:lstStyle/>
          <a:p>
            <a:pPr>
              <a:spcAft>
                <a:spcPts val="600"/>
              </a:spcAft>
            </a:pPr>
            <a:r>
              <a:rPr lang="en-US"/>
              <a:t>Getting the job you really want, 7e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8C24B65-C135-4473-AC9A-60E88BB3F9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6595933" y="6356351"/>
            <a:ext cx="3974065" cy="365125"/>
          </a:xfrm>
        </p:spPr>
        <p:txBody>
          <a:bodyPr anchor="ctr">
            <a:normAutofit/>
          </a:bodyPr>
          <a:lstStyle/>
          <a:p>
            <a:pPr>
              <a:spcAft>
                <a:spcPts val="600"/>
              </a:spcAft>
            </a:pPr>
            <a:r>
              <a:rPr lang="en-US"/>
              <a:t>© JIST Publishing, Inc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00B29E0-D78B-4D5A-B208-A1632F13FE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766796" y="6356351"/>
            <a:ext cx="609441" cy="365125"/>
          </a:xfrm>
        </p:spPr>
        <p:txBody>
          <a:bodyPr anchor="ctr">
            <a:normAutofit/>
          </a:bodyPr>
          <a:lstStyle/>
          <a:p>
            <a:pPr>
              <a:spcAft>
                <a:spcPts val="600"/>
              </a:spcAft>
            </a:pPr>
            <a:fld id="{7DC1BBB0-96F0-4077-A278-0F3FB5C104D3}" type="slidenum">
              <a:rPr lang="en-US" smtClean="0"/>
              <a:pPr>
                <a:spcAft>
                  <a:spcPts val="600"/>
                </a:spcAft>
              </a:pPr>
              <a:t>10</a:t>
            </a:fld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4DC93631-A84C-48A5-A010-A2C43F4816C0}"/>
              </a:ext>
            </a:extLst>
          </p:cNvPr>
          <p:cNvSpPr txBox="1"/>
          <p:nvPr/>
        </p:nvSpPr>
        <p:spPr>
          <a:xfrm>
            <a:off x="1827212" y="2144222"/>
            <a:ext cx="9144000" cy="267765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en-US" sz="2400" b="0" i="0" u="none" strike="noStrike" baseline="0" dirty="0">
                <a:latin typeface="MinionPro-Regular"/>
              </a:rPr>
              <a:t>Phase 1: Preparing for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2: Opening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3: Questions and answers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4: Closing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5: Following up after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6: Job offer and salary negotiation</a:t>
            </a:r>
          </a:p>
          <a:p>
            <a:pPr algn="l"/>
            <a:r>
              <a:rPr lang="en-US" sz="2400" b="0" i="0" u="none" strike="noStrike" baseline="0" dirty="0">
                <a:solidFill>
                  <a:srgbClr val="FF0000"/>
                </a:solidFill>
                <a:latin typeface="MinionPro-Regular"/>
              </a:rPr>
              <a:t>Phase 7: Making a final decision</a:t>
            </a:r>
            <a:endParaRPr lang="en-US" sz="24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087253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Getting a Positive</a:t>
            </a:r>
            <a:br>
              <a:rPr lang="en-US" dirty="0"/>
            </a:br>
            <a:r>
              <a:rPr lang="en-US" dirty="0"/>
              <a:t>Response</a:t>
            </a:r>
            <a:br>
              <a:rPr lang="en-US" dirty="0"/>
            </a:br>
            <a:r>
              <a:rPr lang="en-US" dirty="0"/>
              <a:t>in Interviews</a:t>
            </a:r>
            <a:endParaRPr lang="en-US" sz="18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Chapter 10</a:t>
            </a:r>
          </a:p>
        </p:txBody>
      </p:sp>
    </p:spTree>
    <p:extLst>
      <p:ext uri="{BB962C8B-B14F-4D97-AF65-F5344CB8AC3E}">
        <p14:creationId xmlns:p14="http://schemas.microsoft.com/office/powerpoint/2010/main" val="6579760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71066" y="685800"/>
            <a:ext cx="9782801" cy="1239837"/>
          </a:xfrm>
        </p:spPr>
        <p:txBody>
          <a:bodyPr>
            <a:normAutofit/>
          </a:bodyPr>
          <a:lstStyle/>
          <a:p>
            <a:pPr algn="ctr"/>
            <a:r>
              <a:rPr lang="en-US" sz="4000" dirty="0"/>
              <a:t>Meet Employer Expectations in All Phases</a:t>
            </a:r>
            <a:br>
              <a:rPr lang="en-US" sz="4000" dirty="0"/>
            </a:br>
            <a:r>
              <a:rPr lang="en-US" sz="4000" dirty="0"/>
              <a:t>of an Interview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D336548-28BA-4A00-AEC5-13E02198DE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Getting the job you really want, 7e</a:t>
            </a:r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8C24B65-C135-4473-AC9A-60E88BB3F9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© JIST Publishing, Inc</a:t>
            </a:r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00B29E0-D78B-4D5A-B208-A1632F13FE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C1BBB0-96F0-4077-A278-0F3FB5C104D3}" type="slidenum">
              <a:rPr lang="en-US" smtClean="0"/>
              <a:t>3</a:t>
            </a:fld>
            <a:endParaRPr lang="en-US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0140603F-181C-4F3A-8BAF-77B4575F12FD}"/>
              </a:ext>
            </a:extLst>
          </p:cNvPr>
          <p:cNvSpPr txBox="1"/>
          <p:nvPr/>
        </p:nvSpPr>
        <p:spPr>
          <a:xfrm>
            <a:off x="1827133" y="2438400"/>
            <a:ext cx="9144000" cy="304698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2400" b="0" i="0" u="none" strike="noStrike" baseline="0" dirty="0">
                <a:latin typeface="MinionPro-Regular"/>
              </a:rPr>
              <a:t>Employer Expectations:</a:t>
            </a:r>
          </a:p>
          <a:p>
            <a:pPr algn="ctr"/>
            <a:endParaRPr lang="en-US" sz="2400" b="0" i="0" u="none" strike="noStrike" baseline="0" dirty="0">
              <a:latin typeface="MinionPro-Regular"/>
            </a:endParaRPr>
          </a:p>
          <a:p>
            <a:pPr marL="457200" indent="-457200" algn="l">
              <a:buAutoNum type="arabicPeriod"/>
            </a:pPr>
            <a:r>
              <a:rPr lang="en-US" sz="2400" b="0" i="0" u="none" strike="noStrike" baseline="0" dirty="0">
                <a:latin typeface="MinionPro-Regular"/>
              </a:rPr>
              <a:t>Make a Positive First Impression</a:t>
            </a:r>
          </a:p>
          <a:p>
            <a:pPr marL="457200" indent="-457200" algn="l">
              <a:buAutoNum type="arabicPeriod"/>
            </a:pPr>
            <a:r>
              <a:rPr lang="en-US" sz="2400" b="0" i="0" u="none" strike="noStrike" baseline="0" dirty="0">
                <a:latin typeface="MinionPro-Regular"/>
              </a:rPr>
              <a:t>Demonstrate Soft Skills, </a:t>
            </a:r>
            <a:r>
              <a:rPr lang="en-US" sz="2400" b="0" i="0" u="none" strike="noStrike" baseline="0">
                <a:latin typeface="MinionPro-Regular"/>
              </a:rPr>
              <a:t>Especially Dependability</a:t>
            </a:r>
          </a:p>
          <a:p>
            <a:pPr marL="457200" indent="-457200" algn="l">
              <a:buAutoNum type="arabicPeriod"/>
            </a:pPr>
            <a:r>
              <a:rPr lang="en-US" sz="2400" b="0" i="0" u="none" strike="noStrike" baseline="0">
                <a:latin typeface="MinionPro-Regular"/>
              </a:rPr>
              <a:t>Pay </a:t>
            </a:r>
            <a:r>
              <a:rPr lang="en-US" sz="2400" b="0" i="0" u="none" strike="noStrike" baseline="0" dirty="0">
                <a:latin typeface="MinionPro-Regular"/>
              </a:rPr>
              <a:t>attention to format.</a:t>
            </a:r>
          </a:p>
          <a:p>
            <a:pPr marL="457200" indent="-457200" algn="l">
              <a:buAutoNum type="arabicPeriod"/>
            </a:pPr>
            <a:r>
              <a:rPr lang="en-US" sz="2400" b="0" i="0" u="none" strike="noStrike" baseline="0" dirty="0">
                <a:latin typeface="MinionPro-Regular"/>
              </a:rPr>
              <a:t>Showcase Your Job Skills, Experience, and Training</a:t>
            </a:r>
          </a:p>
          <a:p>
            <a:pPr marL="457200" indent="-457200" algn="l">
              <a:buAutoNum type="arabicPeriod"/>
            </a:pPr>
            <a:endParaRPr lang="en-US" sz="2400" dirty="0">
              <a:latin typeface="MinionPro-Regular"/>
            </a:endParaRPr>
          </a:p>
          <a:p>
            <a:pPr algn="ctr"/>
            <a:r>
              <a:rPr lang="en-US" sz="2400" dirty="0">
                <a:latin typeface="MinionPro-Regular"/>
              </a:rPr>
              <a:t>Convince an employer you’re worth the investment.</a:t>
            </a:r>
          </a:p>
        </p:txBody>
      </p:sp>
    </p:spTree>
    <p:extLst>
      <p:ext uri="{BB962C8B-B14F-4D97-AF65-F5344CB8AC3E}">
        <p14:creationId xmlns:p14="http://schemas.microsoft.com/office/powerpoint/2010/main" val="13826439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93436" y="177800"/>
            <a:ext cx="9782801" cy="1239837"/>
          </a:xfrm>
        </p:spPr>
        <p:txBody>
          <a:bodyPr anchor="b">
            <a:normAutofit/>
          </a:bodyPr>
          <a:lstStyle/>
          <a:p>
            <a:r>
              <a:rPr lang="en-US" sz="4400" b="0" i="0" u="none" strike="noStrike" baseline="0" dirty="0">
                <a:latin typeface="HelveticaNeueLTStd-MdCn"/>
              </a:rPr>
              <a:t>Seven Phases of an Interview</a:t>
            </a:r>
            <a:endParaRPr lang="en-US" sz="4400" dirty="0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D336548-28BA-4A00-AEC5-13E02198DEA7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198812" y="6356351"/>
            <a:ext cx="3200321" cy="365125"/>
          </a:xfrm>
        </p:spPr>
        <p:txBody>
          <a:bodyPr anchor="ctr">
            <a:normAutofit/>
          </a:bodyPr>
          <a:lstStyle/>
          <a:p>
            <a:pPr>
              <a:spcAft>
                <a:spcPts val="600"/>
              </a:spcAft>
            </a:pPr>
            <a:r>
              <a:rPr lang="en-US"/>
              <a:t>Getting the job you really want, 7e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8C24B65-C135-4473-AC9A-60E88BB3F9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6595933" y="6356351"/>
            <a:ext cx="3974065" cy="365125"/>
          </a:xfrm>
        </p:spPr>
        <p:txBody>
          <a:bodyPr anchor="ctr">
            <a:normAutofit/>
          </a:bodyPr>
          <a:lstStyle/>
          <a:p>
            <a:pPr>
              <a:spcAft>
                <a:spcPts val="600"/>
              </a:spcAft>
            </a:pPr>
            <a:r>
              <a:rPr lang="en-US"/>
              <a:t>© JIST Publishing, Inc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00B29E0-D78B-4D5A-B208-A1632F13FE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766796" y="6356351"/>
            <a:ext cx="609441" cy="365125"/>
          </a:xfrm>
        </p:spPr>
        <p:txBody>
          <a:bodyPr anchor="ctr">
            <a:normAutofit/>
          </a:bodyPr>
          <a:lstStyle/>
          <a:p>
            <a:pPr>
              <a:spcAft>
                <a:spcPts val="600"/>
              </a:spcAft>
            </a:pPr>
            <a:fld id="{7DC1BBB0-96F0-4077-A278-0F3FB5C104D3}" type="slidenum">
              <a:rPr lang="en-US" smtClean="0"/>
              <a:pPr>
                <a:spcAft>
                  <a:spcPts val="600"/>
                </a:spcAft>
              </a:pPr>
              <a:t>4</a:t>
            </a:fld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4DC93631-A84C-48A5-A010-A2C43F4816C0}"/>
              </a:ext>
            </a:extLst>
          </p:cNvPr>
          <p:cNvSpPr txBox="1"/>
          <p:nvPr/>
        </p:nvSpPr>
        <p:spPr>
          <a:xfrm>
            <a:off x="1827212" y="2144222"/>
            <a:ext cx="9144000" cy="267765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en-US" sz="2400" b="0" i="0" u="none" strike="noStrike" baseline="0" dirty="0">
                <a:solidFill>
                  <a:srgbClr val="FF0000"/>
                </a:solidFill>
                <a:latin typeface="MinionPro-Regular"/>
              </a:rPr>
              <a:t>Phase 1: Preparing for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2: Opening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3: Questions and answers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4: Closing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5: Following up after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6: Job offer and salary negotiation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7: Making a final decision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0611942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93436" y="177800"/>
            <a:ext cx="9782801" cy="1239837"/>
          </a:xfrm>
        </p:spPr>
        <p:txBody>
          <a:bodyPr anchor="b">
            <a:normAutofit/>
          </a:bodyPr>
          <a:lstStyle/>
          <a:p>
            <a:r>
              <a:rPr lang="en-US" sz="4400" b="0" i="0" u="none" strike="noStrike" baseline="0" dirty="0">
                <a:latin typeface="HelveticaNeueLTStd-MdCn"/>
              </a:rPr>
              <a:t>Seven Phases of an Interview</a:t>
            </a:r>
            <a:endParaRPr lang="en-US" sz="4400" dirty="0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D336548-28BA-4A00-AEC5-13E02198DEA7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198812" y="6356351"/>
            <a:ext cx="3200321" cy="365125"/>
          </a:xfrm>
        </p:spPr>
        <p:txBody>
          <a:bodyPr anchor="ctr">
            <a:normAutofit/>
          </a:bodyPr>
          <a:lstStyle/>
          <a:p>
            <a:pPr>
              <a:spcAft>
                <a:spcPts val="600"/>
              </a:spcAft>
            </a:pPr>
            <a:r>
              <a:rPr lang="en-US"/>
              <a:t>Getting the job you really want, 7e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8C24B65-C135-4473-AC9A-60E88BB3F9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6595933" y="6356351"/>
            <a:ext cx="3974065" cy="365125"/>
          </a:xfrm>
        </p:spPr>
        <p:txBody>
          <a:bodyPr anchor="ctr">
            <a:normAutofit/>
          </a:bodyPr>
          <a:lstStyle/>
          <a:p>
            <a:pPr>
              <a:spcAft>
                <a:spcPts val="600"/>
              </a:spcAft>
            </a:pPr>
            <a:r>
              <a:rPr lang="en-US"/>
              <a:t>© JIST Publishing, Inc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00B29E0-D78B-4D5A-B208-A1632F13FE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766796" y="6356351"/>
            <a:ext cx="609441" cy="365125"/>
          </a:xfrm>
        </p:spPr>
        <p:txBody>
          <a:bodyPr anchor="ctr">
            <a:normAutofit/>
          </a:bodyPr>
          <a:lstStyle/>
          <a:p>
            <a:pPr>
              <a:spcAft>
                <a:spcPts val="600"/>
              </a:spcAft>
            </a:pPr>
            <a:fld id="{7DC1BBB0-96F0-4077-A278-0F3FB5C104D3}" type="slidenum">
              <a:rPr lang="en-US" smtClean="0"/>
              <a:pPr>
                <a:spcAft>
                  <a:spcPts val="600"/>
                </a:spcAft>
              </a:pPr>
              <a:t>5</a:t>
            </a:fld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4DC93631-A84C-48A5-A010-A2C43F4816C0}"/>
              </a:ext>
            </a:extLst>
          </p:cNvPr>
          <p:cNvSpPr txBox="1"/>
          <p:nvPr/>
        </p:nvSpPr>
        <p:spPr>
          <a:xfrm>
            <a:off x="1827212" y="2144222"/>
            <a:ext cx="9144000" cy="267765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en-US" sz="2400" b="0" i="0" u="none" strike="noStrike" baseline="0" dirty="0">
                <a:latin typeface="MinionPro-Regular"/>
              </a:rPr>
              <a:t>Phase 1: Preparing for the interview</a:t>
            </a:r>
          </a:p>
          <a:p>
            <a:pPr algn="l"/>
            <a:r>
              <a:rPr lang="en-US" sz="2400" b="0" i="0" u="none" strike="noStrike" baseline="0" dirty="0">
                <a:solidFill>
                  <a:srgbClr val="FF0000"/>
                </a:solidFill>
                <a:latin typeface="MinionPro-Regular"/>
              </a:rPr>
              <a:t>Phase 2: Opening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3: Questions and answers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4: Closing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5: Following up after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6: Job offer and salary negotiation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7: Making a final decision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352201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93436" y="177800"/>
            <a:ext cx="9782801" cy="1239837"/>
          </a:xfrm>
        </p:spPr>
        <p:txBody>
          <a:bodyPr anchor="b">
            <a:normAutofit/>
          </a:bodyPr>
          <a:lstStyle/>
          <a:p>
            <a:r>
              <a:rPr lang="en-US" sz="4400" b="0" i="0" u="none" strike="noStrike" baseline="0" dirty="0">
                <a:latin typeface="HelveticaNeueLTStd-MdCn"/>
              </a:rPr>
              <a:t>Seven Phases of an Interview</a:t>
            </a:r>
            <a:endParaRPr lang="en-US" sz="4400" dirty="0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D336548-28BA-4A00-AEC5-13E02198DEA7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198812" y="6356351"/>
            <a:ext cx="3200321" cy="365125"/>
          </a:xfrm>
        </p:spPr>
        <p:txBody>
          <a:bodyPr anchor="ctr">
            <a:normAutofit/>
          </a:bodyPr>
          <a:lstStyle/>
          <a:p>
            <a:pPr>
              <a:spcAft>
                <a:spcPts val="600"/>
              </a:spcAft>
            </a:pPr>
            <a:r>
              <a:rPr lang="en-US"/>
              <a:t>Getting the job you really want, 7e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8C24B65-C135-4473-AC9A-60E88BB3F9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6595933" y="6356351"/>
            <a:ext cx="3974065" cy="365125"/>
          </a:xfrm>
        </p:spPr>
        <p:txBody>
          <a:bodyPr anchor="ctr">
            <a:normAutofit/>
          </a:bodyPr>
          <a:lstStyle/>
          <a:p>
            <a:pPr>
              <a:spcAft>
                <a:spcPts val="600"/>
              </a:spcAft>
            </a:pPr>
            <a:r>
              <a:rPr lang="en-US"/>
              <a:t>© JIST Publishing, Inc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00B29E0-D78B-4D5A-B208-A1632F13FE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766796" y="6356351"/>
            <a:ext cx="609441" cy="365125"/>
          </a:xfrm>
        </p:spPr>
        <p:txBody>
          <a:bodyPr anchor="ctr">
            <a:normAutofit/>
          </a:bodyPr>
          <a:lstStyle/>
          <a:p>
            <a:pPr>
              <a:spcAft>
                <a:spcPts val="600"/>
              </a:spcAft>
            </a:pPr>
            <a:fld id="{7DC1BBB0-96F0-4077-A278-0F3FB5C104D3}" type="slidenum">
              <a:rPr lang="en-US" smtClean="0"/>
              <a:pPr>
                <a:spcAft>
                  <a:spcPts val="600"/>
                </a:spcAft>
              </a:pPr>
              <a:t>6</a:t>
            </a:fld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4DC93631-A84C-48A5-A010-A2C43F4816C0}"/>
              </a:ext>
            </a:extLst>
          </p:cNvPr>
          <p:cNvSpPr txBox="1"/>
          <p:nvPr/>
        </p:nvSpPr>
        <p:spPr>
          <a:xfrm>
            <a:off x="1827212" y="2144222"/>
            <a:ext cx="9144000" cy="267765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en-US" sz="2400" b="0" i="0" u="none" strike="noStrike" baseline="0" dirty="0">
                <a:latin typeface="MinionPro-Regular"/>
              </a:rPr>
              <a:t>Phase 1: Preparing for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2: Opening the interview</a:t>
            </a:r>
          </a:p>
          <a:p>
            <a:pPr algn="l"/>
            <a:r>
              <a:rPr lang="en-US" sz="2400" b="0" i="0" u="none" strike="noStrike" baseline="0" dirty="0">
                <a:solidFill>
                  <a:srgbClr val="FF0000"/>
                </a:solidFill>
                <a:latin typeface="MinionPro-Regular"/>
              </a:rPr>
              <a:t>Phase 3: Questions and answers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4: Closing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5: Following up after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6: Job offer and salary negotiation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7: Making a final decision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0860323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93436" y="177800"/>
            <a:ext cx="9782801" cy="1239837"/>
          </a:xfrm>
        </p:spPr>
        <p:txBody>
          <a:bodyPr anchor="b">
            <a:normAutofit/>
          </a:bodyPr>
          <a:lstStyle/>
          <a:p>
            <a:r>
              <a:rPr lang="en-US" sz="4400" b="0" i="0" u="none" strike="noStrike" baseline="0" dirty="0">
                <a:latin typeface="HelveticaNeueLTStd-MdCn"/>
              </a:rPr>
              <a:t>Seven Phases of an Interview</a:t>
            </a:r>
            <a:endParaRPr lang="en-US" sz="4400" dirty="0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D336548-28BA-4A00-AEC5-13E02198DEA7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198812" y="6356351"/>
            <a:ext cx="3200321" cy="365125"/>
          </a:xfrm>
        </p:spPr>
        <p:txBody>
          <a:bodyPr anchor="ctr">
            <a:normAutofit/>
          </a:bodyPr>
          <a:lstStyle/>
          <a:p>
            <a:pPr>
              <a:spcAft>
                <a:spcPts val="600"/>
              </a:spcAft>
            </a:pPr>
            <a:r>
              <a:rPr lang="en-US"/>
              <a:t>Getting the job you really want, 7e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8C24B65-C135-4473-AC9A-60E88BB3F9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6595933" y="6356351"/>
            <a:ext cx="3974065" cy="365125"/>
          </a:xfrm>
        </p:spPr>
        <p:txBody>
          <a:bodyPr anchor="ctr">
            <a:normAutofit/>
          </a:bodyPr>
          <a:lstStyle/>
          <a:p>
            <a:pPr>
              <a:spcAft>
                <a:spcPts val="600"/>
              </a:spcAft>
            </a:pPr>
            <a:r>
              <a:rPr lang="en-US"/>
              <a:t>© JIST Publishing, Inc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00B29E0-D78B-4D5A-B208-A1632F13FE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766796" y="6356351"/>
            <a:ext cx="609441" cy="365125"/>
          </a:xfrm>
        </p:spPr>
        <p:txBody>
          <a:bodyPr anchor="ctr">
            <a:normAutofit/>
          </a:bodyPr>
          <a:lstStyle/>
          <a:p>
            <a:pPr>
              <a:spcAft>
                <a:spcPts val="600"/>
              </a:spcAft>
            </a:pPr>
            <a:fld id="{7DC1BBB0-96F0-4077-A278-0F3FB5C104D3}" type="slidenum">
              <a:rPr lang="en-US" smtClean="0"/>
              <a:pPr>
                <a:spcAft>
                  <a:spcPts val="600"/>
                </a:spcAft>
              </a:pPr>
              <a:t>7</a:t>
            </a:fld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4DC93631-A84C-48A5-A010-A2C43F4816C0}"/>
              </a:ext>
            </a:extLst>
          </p:cNvPr>
          <p:cNvSpPr txBox="1"/>
          <p:nvPr/>
        </p:nvSpPr>
        <p:spPr>
          <a:xfrm>
            <a:off x="1827212" y="2144222"/>
            <a:ext cx="9144000" cy="267765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en-US" sz="2400" b="0" i="0" u="none" strike="noStrike" baseline="0" dirty="0">
                <a:latin typeface="MinionPro-Regular"/>
              </a:rPr>
              <a:t>Phase 1: Preparing for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2: Opening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3: Questions and answers</a:t>
            </a:r>
          </a:p>
          <a:p>
            <a:pPr algn="l"/>
            <a:r>
              <a:rPr lang="en-US" sz="2400" b="0" i="0" u="none" strike="noStrike" baseline="0" dirty="0">
                <a:solidFill>
                  <a:srgbClr val="FF0000"/>
                </a:solidFill>
                <a:latin typeface="MinionPro-Regular"/>
              </a:rPr>
              <a:t>Phase 4: Closing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5: Following up after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6: Job offer and salary negotiation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7: Making a final decision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3539139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93436" y="177800"/>
            <a:ext cx="9782801" cy="1239837"/>
          </a:xfrm>
        </p:spPr>
        <p:txBody>
          <a:bodyPr anchor="b">
            <a:normAutofit/>
          </a:bodyPr>
          <a:lstStyle/>
          <a:p>
            <a:r>
              <a:rPr lang="en-US" sz="4400" b="0" i="0" u="none" strike="noStrike" baseline="0" dirty="0">
                <a:latin typeface="HelveticaNeueLTStd-MdCn"/>
              </a:rPr>
              <a:t>Seven Phases of an Interview</a:t>
            </a:r>
            <a:endParaRPr lang="en-US" sz="4400" dirty="0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D336548-28BA-4A00-AEC5-13E02198DEA7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198812" y="6356351"/>
            <a:ext cx="3200321" cy="365125"/>
          </a:xfrm>
        </p:spPr>
        <p:txBody>
          <a:bodyPr anchor="ctr">
            <a:normAutofit/>
          </a:bodyPr>
          <a:lstStyle/>
          <a:p>
            <a:pPr>
              <a:spcAft>
                <a:spcPts val="600"/>
              </a:spcAft>
            </a:pPr>
            <a:r>
              <a:rPr lang="en-US"/>
              <a:t>Getting the job you really want, 7e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8C24B65-C135-4473-AC9A-60E88BB3F9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6595933" y="6356351"/>
            <a:ext cx="3974065" cy="365125"/>
          </a:xfrm>
        </p:spPr>
        <p:txBody>
          <a:bodyPr anchor="ctr">
            <a:normAutofit/>
          </a:bodyPr>
          <a:lstStyle/>
          <a:p>
            <a:pPr>
              <a:spcAft>
                <a:spcPts val="600"/>
              </a:spcAft>
            </a:pPr>
            <a:r>
              <a:rPr lang="en-US"/>
              <a:t>© JIST Publishing, Inc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00B29E0-D78B-4D5A-B208-A1632F13FE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766796" y="6356351"/>
            <a:ext cx="609441" cy="365125"/>
          </a:xfrm>
        </p:spPr>
        <p:txBody>
          <a:bodyPr anchor="ctr">
            <a:normAutofit/>
          </a:bodyPr>
          <a:lstStyle/>
          <a:p>
            <a:pPr>
              <a:spcAft>
                <a:spcPts val="600"/>
              </a:spcAft>
            </a:pPr>
            <a:fld id="{7DC1BBB0-96F0-4077-A278-0F3FB5C104D3}" type="slidenum">
              <a:rPr lang="en-US" smtClean="0"/>
              <a:pPr>
                <a:spcAft>
                  <a:spcPts val="600"/>
                </a:spcAft>
              </a:pPr>
              <a:t>8</a:t>
            </a:fld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4DC93631-A84C-48A5-A010-A2C43F4816C0}"/>
              </a:ext>
            </a:extLst>
          </p:cNvPr>
          <p:cNvSpPr txBox="1"/>
          <p:nvPr/>
        </p:nvSpPr>
        <p:spPr>
          <a:xfrm>
            <a:off x="1827212" y="2144222"/>
            <a:ext cx="9144000" cy="267765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en-US" sz="2400" b="0" i="0" u="none" strike="noStrike" baseline="0" dirty="0">
                <a:latin typeface="MinionPro-Regular"/>
              </a:rPr>
              <a:t>Phase 1: Preparing for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2: Opening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3: Questions and answers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4: Closing the interview</a:t>
            </a:r>
          </a:p>
          <a:p>
            <a:pPr algn="l"/>
            <a:r>
              <a:rPr lang="en-US" sz="2400" b="0" i="0" u="none" strike="noStrike" baseline="0" dirty="0">
                <a:solidFill>
                  <a:srgbClr val="FF0000"/>
                </a:solidFill>
                <a:latin typeface="MinionPro-Regular"/>
              </a:rPr>
              <a:t>Phase 5: Following up after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6: Job offer and salary negotiation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7: Making a final decision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42674885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93436" y="177800"/>
            <a:ext cx="9782801" cy="1239837"/>
          </a:xfrm>
        </p:spPr>
        <p:txBody>
          <a:bodyPr anchor="b">
            <a:normAutofit/>
          </a:bodyPr>
          <a:lstStyle/>
          <a:p>
            <a:r>
              <a:rPr lang="en-US" sz="4400" b="0" i="0" u="none" strike="noStrike" baseline="0" dirty="0">
                <a:latin typeface="HelveticaNeueLTStd-MdCn"/>
              </a:rPr>
              <a:t>Seven Phases of an Interview</a:t>
            </a:r>
            <a:endParaRPr lang="en-US" sz="4400" dirty="0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D336548-28BA-4A00-AEC5-13E02198DEA7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198812" y="6356351"/>
            <a:ext cx="3200321" cy="365125"/>
          </a:xfrm>
        </p:spPr>
        <p:txBody>
          <a:bodyPr anchor="ctr">
            <a:normAutofit/>
          </a:bodyPr>
          <a:lstStyle/>
          <a:p>
            <a:pPr>
              <a:spcAft>
                <a:spcPts val="600"/>
              </a:spcAft>
            </a:pPr>
            <a:r>
              <a:rPr lang="en-US"/>
              <a:t>Getting the job you really want, 7e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8C24B65-C135-4473-AC9A-60E88BB3F9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6595933" y="6356351"/>
            <a:ext cx="3974065" cy="365125"/>
          </a:xfrm>
        </p:spPr>
        <p:txBody>
          <a:bodyPr anchor="ctr">
            <a:normAutofit/>
          </a:bodyPr>
          <a:lstStyle/>
          <a:p>
            <a:pPr>
              <a:spcAft>
                <a:spcPts val="600"/>
              </a:spcAft>
            </a:pPr>
            <a:r>
              <a:rPr lang="en-US"/>
              <a:t>© JIST Publishing, Inc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00B29E0-D78B-4D5A-B208-A1632F13FE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766796" y="6356351"/>
            <a:ext cx="609441" cy="365125"/>
          </a:xfrm>
        </p:spPr>
        <p:txBody>
          <a:bodyPr anchor="ctr">
            <a:normAutofit/>
          </a:bodyPr>
          <a:lstStyle/>
          <a:p>
            <a:pPr>
              <a:spcAft>
                <a:spcPts val="600"/>
              </a:spcAft>
            </a:pPr>
            <a:fld id="{7DC1BBB0-96F0-4077-A278-0F3FB5C104D3}" type="slidenum">
              <a:rPr lang="en-US" smtClean="0"/>
              <a:pPr>
                <a:spcAft>
                  <a:spcPts val="600"/>
                </a:spcAft>
              </a:pPr>
              <a:t>9</a:t>
            </a:fld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4DC93631-A84C-48A5-A010-A2C43F4816C0}"/>
              </a:ext>
            </a:extLst>
          </p:cNvPr>
          <p:cNvSpPr txBox="1"/>
          <p:nvPr/>
        </p:nvSpPr>
        <p:spPr>
          <a:xfrm>
            <a:off x="1827212" y="2144222"/>
            <a:ext cx="9144000" cy="267765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en-US" sz="2400" b="0" i="0" u="none" strike="noStrike" baseline="0" dirty="0">
                <a:latin typeface="MinionPro-Regular"/>
              </a:rPr>
              <a:t>Phase 1: Preparing for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2: Opening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3: Questions and answers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4: Closing the interview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5: Following up after the interview</a:t>
            </a:r>
          </a:p>
          <a:p>
            <a:pPr algn="l"/>
            <a:r>
              <a:rPr lang="en-US" sz="2400" b="0" i="0" u="none" strike="noStrike" baseline="0" dirty="0">
                <a:solidFill>
                  <a:srgbClr val="FF0000"/>
                </a:solidFill>
                <a:latin typeface="MinionPro-Regular"/>
              </a:rPr>
              <a:t>Phase 6: Job offer and salary negotiation</a:t>
            </a:r>
          </a:p>
          <a:p>
            <a:pPr algn="l"/>
            <a:r>
              <a:rPr lang="en-US" sz="2400" b="0" i="0" u="none" strike="noStrike" baseline="0" dirty="0">
                <a:latin typeface="MinionPro-Regular"/>
              </a:rPr>
              <a:t>Phase 7: Making a final decision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2108433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Math 16x9">
  <a:themeElements>
    <a:clrScheme name="Math_16x9">
      <a:dk1>
        <a:srgbClr val="465562"/>
      </a:dk1>
      <a:lt1>
        <a:srgbClr val="FFFFFF"/>
      </a:lt1>
      <a:dk2>
        <a:srgbClr val="000000"/>
      </a:dk2>
      <a:lt2>
        <a:srgbClr val="F2ECE2"/>
      </a:lt2>
      <a:accent1>
        <a:srgbClr val="9BAAB7"/>
      </a:accent1>
      <a:accent2>
        <a:srgbClr val="B8D082"/>
      </a:accent2>
      <a:accent3>
        <a:srgbClr val="EFDB85"/>
      </a:accent3>
      <a:accent4>
        <a:srgbClr val="E8A565"/>
      </a:accent4>
      <a:accent5>
        <a:srgbClr val="BC9AAE"/>
      </a:accent5>
      <a:accent6>
        <a:srgbClr val="BABABA"/>
      </a:accent6>
      <a:hlink>
        <a:srgbClr val="8FC48C"/>
      </a:hlink>
      <a:folHlink>
        <a:srgbClr val="969696"/>
      </a:folHlink>
    </a:clrScheme>
    <a:fontScheme name="Euphemia">
      <a:majorFont>
        <a:latin typeface="Euphemia"/>
        <a:ea typeface=""/>
        <a:cs typeface=""/>
      </a:majorFont>
      <a:minorFont>
        <a:latin typeface="Euphemi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Math education presentation with Pi  (widescreen).potx" id="{DF132673-7A8C-4FB7-A35E-0123B6C0D98B}" vid="{CCAAB50D-2EF2-4925-80C2-C83131AE58AC}"/>
    </a:ext>
  </a:extLst>
</a:theme>
</file>

<file path=ppt/theme/theme2.xml><?xml version="1.0" encoding="utf-8"?>
<a:theme xmlns:a="http://schemas.openxmlformats.org/drawingml/2006/main" name="Office Theme">
  <a:themeElements>
    <a:clrScheme name="Math_16x9">
      <a:dk1>
        <a:srgbClr val="465562"/>
      </a:dk1>
      <a:lt1>
        <a:srgbClr val="FFFFFF"/>
      </a:lt1>
      <a:dk2>
        <a:srgbClr val="000000"/>
      </a:dk2>
      <a:lt2>
        <a:srgbClr val="F2ECE2"/>
      </a:lt2>
      <a:accent1>
        <a:srgbClr val="9BAAB7"/>
      </a:accent1>
      <a:accent2>
        <a:srgbClr val="B8D082"/>
      </a:accent2>
      <a:accent3>
        <a:srgbClr val="EFDB85"/>
      </a:accent3>
      <a:accent4>
        <a:srgbClr val="E8A565"/>
      </a:accent4>
      <a:accent5>
        <a:srgbClr val="BC9AAE"/>
      </a:accent5>
      <a:accent6>
        <a:srgbClr val="BABABA"/>
      </a:accent6>
      <a:hlink>
        <a:srgbClr val="8FC48C"/>
      </a:hlink>
      <a:folHlink>
        <a:srgbClr val="A97C96"/>
      </a:folHlink>
    </a:clrScheme>
    <a:fontScheme name="Euphemia">
      <a:majorFont>
        <a:latin typeface="Euphemia"/>
        <a:ea typeface=""/>
        <a:cs typeface=""/>
      </a:majorFont>
      <a:minorFont>
        <a:latin typeface="Euphemi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Math_16x9">
      <a:dk1>
        <a:srgbClr val="465562"/>
      </a:dk1>
      <a:lt1>
        <a:srgbClr val="FFFFFF"/>
      </a:lt1>
      <a:dk2>
        <a:srgbClr val="000000"/>
      </a:dk2>
      <a:lt2>
        <a:srgbClr val="F2ECE2"/>
      </a:lt2>
      <a:accent1>
        <a:srgbClr val="9BAAB7"/>
      </a:accent1>
      <a:accent2>
        <a:srgbClr val="B8D082"/>
      </a:accent2>
      <a:accent3>
        <a:srgbClr val="EFDB85"/>
      </a:accent3>
      <a:accent4>
        <a:srgbClr val="E8A565"/>
      </a:accent4>
      <a:accent5>
        <a:srgbClr val="BC9AAE"/>
      </a:accent5>
      <a:accent6>
        <a:srgbClr val="BABABA"/>
      </a:accent6>
      <a:hlink>
        <a:srgbClr val="8FC48C"/>
      </a:hlink>
      <a:folHlink>
        <a:srgbClr val="A97C96"/>
      </a:folHlink>
    </a:clrScheme>
    <a:fontScheme name="Euphemia">
      <a:majorFont>
        <a:latin typeface="Euphemia"/>
        <a:ea typeface=""/>
        <a:cs typeface=""/>
      </a:majorFont>
      <a:minorFont>
        <a:latin typeface="Euphemi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17953</TotalTime>
  <Words>1169</Words>
  <Application>Microsoft Office PowerPoint</Application>
  <PresentationFormat>Custom</PresentationFormat>
  <Paragraphs>149</Paragraphs>
  <Slides>10</Slides>
  <Notes>10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5" baseType="lpstr">
      <vt:lpstr>Arial</vt:lpstr>
      <vt:lpstr>Euphemia</vt:lpstr>
      <vt:lpstr>HelveticaNeueLTStd-MdCn</vt:lpstr>
      <vt:lpstr>MinionPro-Regular</vt:lpstr>
      <vt:lpstr>Math 16x9</vt:lpstr>
      <vt:lpstr>Getting the Job You Really Want</vt:lpstr>
      <vt:lpstr>Getting a Positive Response in Interviews</vt:lpstr>
      <vt:lpstr>Meet Employer Expectations in All Phases of an Interview</vt:lpstr>
      <vt:lpstr>Seven Phases of an Interview</vt:lpstr>
      <vt:lpstr>Seven Phases of an Interview</vt:lpstr>
      <vt:lpstr>Seven Phases of an Interview</vt:lpstr>
      <vt:lpstr>Seven Phases of an Interview</vt:lpstr>
      <vt:lpstr>Seven Phases of an Interview</vt:lpstr>
      <vt:lpstr>Seven Phases of an Interview</vt:lpstr>
      <vt:lpstr>Seven Phases of an Interview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Getting the Job You Really Want</dc:title>
  <dc:creator>Jennifer Gehlhar</dc:creator>
  <cp:lastModifiedBy>Brian Farrey-Latz</cp:lastModifiedBy>
  <cp:revision>46</cp:revision>
  <dcterms:created xsi:type="dcterms:W3CDTF">2019-08-15T19:51:40Z</dcterms:created>
  <dcterms:modified xsi:type="dcterms:W3CDTF">2021-09-08T23:45:20Z</dcterms:modified>
</cp:coreProperties>
</file>