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8" r:id="rId3"/>
    <p:sldId id="270" r:id="rId4"/>
    <p:sldId id="260" r:id="rId5"/>
    <p:sldId id="289" r:id="rId6"/>
    <p:sldId id="290" r:id="rId7"/>
    <p:sldId id="291" r:id="rId8"/>
    <p:sldId id="292" r:id="rId9"/>
    <p:sldId id="293" r:id="rId10"/>
    <p:sldId id="294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3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80000" autoAdjust="0"/>
  </p:normalViewPr>
  <p:slideViewPr>
    <p:cSldViewPr showGuides="1">
      <p:cViewPr varScale="1">
        <p:scale>
          <a:sx n="53" d="100"/>
          <a:sy n="53" d="100"/>
        </p:scale>
        <p:origin x="1176" y="48"/>
      </p:cViewPr>
      <p:guideLst>
        <p:guide orient="horz" pos="2160"/>
        <p:guide pos="3839"/>
        <p:guide pos="1007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7646E-8811-423A-9C42-2CBFADA00A96}" type="datetimeFigureOut">
              <a:rPr lang="en-US" smtClean="0"/>
              <a:t>9/8/2021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60E59-1627-4404-ACC5-51C744AB0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Getting the Job You Really Want presentations for the seventh edition are brought to you by JIST Career Solutions, a leading provider of materials and technology that help build essential skills for career, academic, and life success.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094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In phase 7, you make a final decision. </a:t>
            </a:r>
            <a:r>
              <a:rPr lang="en-US" sz="1800" b="0" i="0" u="none" strike="noStrike" baseline="0" dirty="0">
                <a:latin typeface="MinionPro-Regular"/>
              </a:rPr>
              <a:t>The interview process is not over until you accept a job offer. Taking a job can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sometimes be an easy decision. At other times, deciding can be hard. Even if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job offer is reasonable, do not feel pressured to accept immediately. Be sure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you are happy with the job description, the work environment, the possibilities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for advancement, and all other aspects of the job.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26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Interviewing is one of the hardest parts of the job search. You must convince the employer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you can do the job better than the other interviewees. This chapter and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next will show you how.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71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At every point during the interview process, you are being evaluated,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even when you least suspect it. Employers will expect a positive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first impression (for </a:t>
            </a:r>
            <a:r>
              <a:rPr lang="en-US" sz="1800" b="0" i="0" u="none" strike="noStrike" baseline="0" dirty="0" err="1">
                <a:latin typeface="MinionPro-Regular"/>
              </a:rPr>
              <a:t>example,do</a:t>
            </a:r>
            <a:r>
              <a:rPr lang="en-US" sz="1800" b="0" i="0" u="none" strike="noStrike" baseline="0" dirty="0">
                <a:latin typeface="MinionPro-Regular"/>
              </a:rPr>
              <a:t> you look and </a:t>
            </a:r>
            <a:r>
              <a:rPr lang="en-US" sz="1800" b="0" i="0" u="none" strike="noStrike" baseline="0" dirty="0" err="1">
                <a:latin typeface="MinionPro-Regular"/>
              </a:rPr>
              <a:t>dressl</a:t>
            </a:r>
            <a:r>
              <a:rPr lang="en-US" sz="1800" b="0" i="0" u="none" strike="noStrike" baseline="0" dirty="0">
                <a:latin typeface="MinionPro-Regular"/>
              </a:rPr>
              <a:t> </a:t>
            </a:r>
            <a:r>
              <a:rPr lang="en-US" sz="1800" b="0" i="0" u="none" strike="noStrike" baseline="0" dirty="0" err="1">
                <a:latin typeface="MinionPro-Regular"/>
              </a:rPr>
              <a:t>ike</a:t>
            </a:r>
            <a:r>
              <a:rPr lang="en-US" sz="1800" b="0" i="0" u="none" strike="noStrike" baseline="0" dirty="0">
                <a:latin typeface="MinionPro-Regular"/>
              </a:rPr>
              <a:t> a professional?)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Soft skills (especially evidence that you will be dependable).</a:t>
            </a:r>
          </a:p>
          <a:p>
            <a:pPr algn="l"/>
            <a:endParaRPr lang="en-US" sz="1800" b="0" i="0" u="none" strike="noStrike" baseline="0" dirty="0"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And job skills, experience, and training. For example, Do you have technical skills and other special abilities that you can transfer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to this job?</a:t>
            </a:r>
            <a:endParaRPr lang="en-US" sz="12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536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u="none" strike="noStrike" baseline="0" dirty="0">
                <a:latin typeface="MinionPro-Regular"/>
              </a:rPr>
              <a:t>Preparing for the interview is the first step. It’s important to remember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even before you get to the interview itself, an employer may have formed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an impression of you. It’s a good idea to research the company beforehand, dress professionally,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And get there early.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0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The opening minutes of an interview are very important. Research indicates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that employers quickly form a good or bad impression during those minutes.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If you make a bad impression during the first five minutes of an interview,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probably won’t be able to change it. 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55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Phase 3 is the most complicated part of the interview. This is when the interviewer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tries to discover your strengths and weaknesses.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 Interviewers may ask you almost anything during this time. They are looking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for any negative traits you may have. They also want to be convinced that you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have the skills, experience, and personality to do a good job.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567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Job seekers often overlook techniques for ending an interview. But how you end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it can make a big difference.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 At the end of the interview, summarize your key strengths. And if you want the job, ask for it. Don’t be shy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In expressing your enthusiasm.</a:t>
            </a:r>
            <a:endParaRPr lang="en-US" sz="1800" b="1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8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Following up on an interview can mean the difference between being unemployed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or underemployed and getting the job you want fast.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 </a:t>
            </a:r>
            <a:r>
              <a:rPr lang="en-US" sz="1800" b="0" i="0" u="none" strike="noStrike" baseline="0" dirty="0">
                <a:latin typeface="MinionPro-Regular"/>
              </a:rPr>
              <a:t>Send the interviewer an email thank you that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very same day and follow this with a thank-you note through regular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mail. You might also send a note to the receptionist and anyone else you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met during your visit.</a:t>
            </a:r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36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MinionPro-Regular"/>
            </a:endParaRP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MinionPro-Regular"/>
              </a:rPr>
              <a:t>If you make it to phase, 6, </a:t>
            </a:r>
            <a:r>
              <a:rPr lang="en-US" sz="1800" b="0" i="0" u="none" strike="noStrike" baseline="0" dirty="0">
                <a:latin typeface="MinionPro-Regular"/>
              </a:rPr>
              <a:t>Congratulations, the employer wants to hire you! But first, a little negotiation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is in order. They want to know your salary expectations. </a:t>
            </a:r>
            <a:r>
              <a:rPr lang="en-US" sz="1800" b="0" i="0" u="none" strike="noStrike" baseline="0" dirty="0">
                <a:latin typeface="HelveticaNeueLTStd-MdCn"/>
              </a:rPr>
              <a:t>Always bracket your stated salary range </a:t>
            </a:r>
            <a:r>
              <a:rPr lang="en-US" sz="1800" b="0" i="0" u="none" strike="noStrike" baseline="0" dirty="0">
                <a:latin typeface="MinionPro-Regular"/>
              </a:rPr>
              <a:t>Give a range of numbers, staying a little bit on the high side; for</a:t>
            </a:r>
          </a:p>
          <a:p>
            <a:pPr algn="l"/>
            <a:r>
              <a:rPr lang="en-US" sz="1800" b="0" i="0" u="none" strike="noStrike" baseline="0" dirty="0">
                <a:latin typeface="MinionPro-Regular"/>
              </a:rPr>
              <a:t>instance, if you think the employer will pay $45,000, say “I am looking for a salary in the mid- to upper forties.”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14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 bwMode="gray">
          <a:xfrm>
            <a:off x="0" y="0"/>
            <a:ext cx="1218883" cy="56388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 bwMode="ltGray">
          <a:xfrm>
            <a:off x="1218883" y="5638800"/>
            <a:ext cx="10969942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3" name="Straight Connector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70212" y="6356351"/>
            <a:ext cx="34289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© JIST Publishing, Inc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614FF20-2643-4004-99D4-EDDBFD0B45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473" y="6007325"/>
            <a:ext cx="1129203" cy="3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412" y="6356351"/>
            <a:ext cx="33527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11" name="Straight Connector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6334" y="6356351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4" name="Rectangle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1" name="Rectangle 20"/>
          <p:cNvSpPr/>
          <p:nvPr/>
        </p:nvSpPr>
        <p:spPr bwMode="ltGray">
          <a:xfrm>
            <a:off x="1216152" y="5638800"/>
            <a:ext cx="10972673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22" name="Straight Connector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7" name="Rectangle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8" name="Rectangle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30" name="Rectangle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1" name="Straight Connector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33" name="Straight Connector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 descr="A picture containing clipart&#10;&#10;Description automatically generated">
            <a:extLst>
              <a:ext uri="{FF2B5EF4-FFF2-40B4-BE49-F238E27FC236}">
                <a16:creationId xmlns:a16="http://schemas.microsoft.com/office/drawing/2014/main" id="{648F9309-09DC-4AFE-BAC3-97DD148B31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2960" y="6060028"/>
            <a:ext cx="958692" cy="29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2384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6" name="Rectangle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7" name="Straight Connector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122612" y="6356351"/>
            <a:ext cx="32765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231964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609012" y="6356351"/>
            <a:ext cx="196098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 bwMode="ltGray">
          <a:xfrm>
            <a:off x="5019430" y="-136524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80250" y="6356351"/>
            <a:ext cx="311972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04212" y="6356351"/>
            <a:ext cx="2265786" cy="365125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ectangle 7"/>
          <p:cNvSpPr/>
          <p:nvPr/>
        </p:nvSpPr>
        <p:spPr bwMode="ltGray">
          <a:xfrm>
            <a:off x="617143" y="0"/>
            <a:ext cx="609441" cy="63563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dirty="0"/>
          </a:p>
        </p:txBody>
      </p:sp>
      <p:sp>
        <p:nvSpPr>
          <p:cNvPr id="9" name="Rectangle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cxnSp>
        <p:nvCxnSpPr>
          <p:cNvPr id="14" name="Straight Connector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A picture containing clipart&#10;&#10;Description automatically generated">
            <a:extLst>
              <a:ext uri="{FF2B5EF4-FFF2-40B4-BE49-F238E27FC236}">
                <a16:creationId xmlns:a16="http://schemas.microsoft.com/office/drawing/2014/main" id="{C9BFAC65-4BE6-4EDC-83B6-3BB02421FAF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09441" y="6512989"/>
            <a:ext cx="609439" cy="18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the Job You Really Want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Seventh Edition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7: Making a final decision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2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a Positive</a:t>
            </a:r>
            <a:br>
              <a:rPr lang="en-US" dirty="0"/>
            </a:br>
            <a:r>
              <a:rPr lang="en-US" dirty="0"/>
              <a:t>Response</a:t>
            </a:r>
            <a:br>
              <a:rPr lang="en-US" dirty="0"/>
            </a:br>
            <a:r>
              <a:rPr lang="en-US" dirty="0"/>
              <a:t>in Interviews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Chapter 10</a:t>
            </a:r>
          </a:p>
        </p:txBody>
      </p:sp>
    </p:spTree>
    <p:extLst>
      <p:ext uri="{BB962C8B-B14F-4D97-AF65-F5344CB8AC3E}">
        <p14:creationId xmlns:p14="http://schemas.microsoft.com/office/powerpoint/2010/main" val="65797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066" y="685800"/>
            <a:ext cx="9782801" cy="1239837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Meet Employer Expectations in All Phases</a:t>
            </a:r>
            <a:br>
              <a:rPr lang="en-US" sz="4000" dirty="0"/>
            </a:br>
            <a:r>
              <a:rPr lang="en-US" sz="4000" dirty="0"/>
              <a:t>of an Interview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Getting the job you really want, 7e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JIST Publishing, Inc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t>3</a:t>
            </a:fld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140603F-181C-4F3A-8BAF-77B4575F12FD}"/>
              </a:ext>
            </a:extLst>
          </p:cNvPr>
          <p:cNvSpPr txBox="1"/>
          <p:nvPr/>
        </p:nvSpPr>
        <p:spPr>
          <a:xfrm>
            <a:off x="1827133" y="2438400"/>
            <a:ext cx="914400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0" i="0" u="none" strike="noStrike" baseline="0" dirty="0">
                <a:latin typeface="MinionPro-Regular"/>
              </a:rPr>
              <a:t>Employer Expectations:</a:t>
            </a:r>
          </a:p>
          <a:p>
            <a:pPr algn="ctr"/>
            <a:endParaRPr lang="en-US" sz="2400" b="0" i="0" u="none" strike="noStrike" baseline="0" dirty="0">
              <a:latin typeface="MinionPro-Regular"/>
            </a:endParaRP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Make a Positive First Impression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Demonstrate Soft Skills, </a:t>
            </a:r>
            <a:r>
              <a:rPr lang="en-US" sz="2400" b="0" i="0" u="none" strike="noStrike" baseline="0">
                <a:latin typeface="MinionPro-Regular"/>
              </a:rPr>
              <a:t>Especially Dependability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>
                <a:latin typeface="MinionPro-Regular"/>
              </a:rPr>
              <a:t>Pay </a:t>
            </a:r>
            <a:r>
              <a:rPr lang="en-US" sz="2400" b="0" i="0" u="none" strike="noStrike" baseline="0" dirty="0">
                <a:latin typeface="MinionPro-Regular"/>
              </a:rPr>
              <a:t>attention to format.</a:t>
            </a:r>
          </a:p>
          <a:p>
            <a:pPr marL="457200" indent="-457200" algn="l">
              <a:buAutoNum type="arabicPeriod"/>
            </a:pPr>
            <a:r>
              <a:rPr lang="en-US" sz="2400" b="0" i="0" u="none" strike="noStrike" baseline="0" dirty="0">
                <a:latin typeface="MinionPro-Regular"/>
              </a:rPr>
              <a:t>Showcase Your Job Skills, Experience, and Training</a:t>
            </a:r>
          </a:p>
          <a:p>
            <a:pPr marL="457200" indent="-457200" algn="l">
              <a:buAutoNum type="arabicPeriod"/>
            </a:pPr>
            <a:endParaRPr lang="en-US" sz="2400" dirty="0">
              <a:latin typeface="MinionPro-Regular"/>
            </a:endParaRPr>
          </a:p>
          <a:p>
            <a:pPr algn="ctr"/>
            <a:r>
              <a:rPr lang="en-US" sz="2400" dirty="0">
                <a:latin typeface="MinionPro-Regular"/>
              </a:rPr>
              <a:t>Convince an employer you’re worth the investment.</a:t>
            </a:r>
          </a:p>
        </p:txBody>
      </p:sp>
    </p:spTree>
    <p:extLst>
      <p:ext uri="{BB962C8B-B14F-4D97-AF65-F5344CB8AC3E}">
        <p14:creationId xmlns:p14="http://schemas.microsoft.com/office/powerpoint/2010/main" val="138264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22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603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391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748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anchor="b">
            <a:normAutofit/>
          </a:bodyPr>
          <a:lstStyle/>
          <a:p>
            <a:r>
              <a:rPr lang="en-US" sz="4400" b="0" i="0" u="none" strike="noStrike" baseline="0" dirty="0">
                <a:latin typeface="HelveticaNeueLTStd-MdCn"/>
              </a:rPr>
              <a:t>Seven Phases of an Interview</a:t>
            </a:r>
            <a:endParaRPr lang="en-US" sz="44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336548-28BA-4A00-AEC5-13E02198DE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98812" y="6356351"/>
            <a:ext cx="32003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Getting the job you really want, 7e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C24B65-C135-4473-AC9A-60E88B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95933" y="6356351"/>
            <a:ext cx="39740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© JIST Publishing, Inc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0B29E0-D78B-4D5A-B208-A1632F13F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66796" y="6356351"/>
            <a:ext cx="6094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DC1BBB0-96F0-4077-A278-0F3FB5C104D3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C93631-A84C-48A5-A010-A2C43F4816C0}"/>
              </a:ext>
            </a:extLst>
          </p:cNvPr>
          <p:cNvSpPr txBox="1"/>
          <p:nvPr/>
        </p:nvSpPr>
        <p:spPr>
          <a:xfrm>
            <a:off x="1827212" y="2144222"/>
            <a:ext cx="9144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b="0" i="0" u="none" strike="noStrike" baseline="0" dirty="0">
                <a:latin typeface="MinionPro-Regular"/>
              </a:rPr>
              <a:t>Phase 1: Preparing for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2: Opening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3: Questions and answers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4: Closing the interview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5: Following up after the interview</a:t>
            </a:r>
          </a:p>
          <a:p>
            <a:pPr algn="l"/>
            <a:r>
              <a:rPr lang="en-US" sz="2400" b="0" i="0" u="none" strike="noStrike" baseline="0" dirty="0">
                <a:solidFill>
                  <a:srgbClr val="FF0000"/>
                </a:solidFill>
                <a:latin typeface="MinionPro-Regular"/>
              </a:rPr>
              <a:t>Phase 6: Job offer and salary negotiation</a:t>
            </a:r>
          </a:p>
          <a:p>
            <a:pPr algn="l"/>
            <a:r>
              <a:rPr lang="en-US" sz="2400" b="0" i="0" u="none" strike="noStrike" baseline="0" dirty="0">
                <a:latin typeface="MinionPro-Regular"/>
              </a:rPr>
              <a:t>Phase 7: Making a final decision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084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h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h education presentation with Pi  (widescreen).potx" id="{DF132673-7A8C-4FB7-A35E-0123B6C0D98B}" vid="{CCAAB50D-2EF2-4925-80C2-C83131AE58AC}"/>
    </a:ext>
  </a:extLst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17953</TotalTime>
  <Words>1169</Words>
  <Application>Microsoft Office PowerPoint</Application>
  <PresentationFormat>Custom</PresentationFormat>
  <Paragraphs>149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Euphemia</vt:lpstr>
      <vt:lpstr>HelveticaNeueLTStd-MdCn</vt:lpstr>
      <vt:lpstr>MinionPro-Regular</vt:lpstr>
      <vt:lpstr>Math 16x9</vt:lpstr>
      <vt:lpstr>Getting the Job You Really Want</vt:lpstr>
      <vt:lpstr>Getting a Positive Response in Interviews</vt:lpstr>
      <vt:lpstr>Meet Employer Expectations in All Phases of an Interview</vt:lpstr>
      <vt:lpstr>Seven Phases of an Interview</vt:lpstr>
      <vt:lpstr>Seven Phases of an Interview</vt:lpstr>
      <vt:lpstr>Seven Phases of an Interview</vt:lpstr>
      <vt:lpstr>Seven Phases of an Interview</vt:lpstr>
      <vt:lpstr>Seven Phases of an Interview</vt:lpstr>
      <vt:lpstr>Seven Phases of an Interview</vt:lpstr>
      <vt:lpstr>Seven Phases of an Interview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the Job You Really Want</dc:title>
  <dc:creator>Jennifer Gehlhar</dc:creator>
  <cp:lastModifiedBy>Brian Farrey-Latz</cp:lastModifiedBy>
  <cp:revision>46</cp:revision>
  <dcterms:created xsi:type="dcterms:W3CDTF">2019-08-15T19:51:40Z</dcterms:created>
  <dcterms:modified xsi:type="dcterms:W3CDTF">2021-09-08T23:45:20Z</dcterms:modified>
</cp:coreProperties>
</file>