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256" r:id="rId2"/>
    <p:sldId id="268" r:id="rId3"/>
    <p:sldId id="270" r:id="rId4"/>
    <p:sldId id="260" r:id="rId5"/>
    <p:sldId id="271" r:id="rId6"/>
    <p:sldId id="281" r:id="rId7"/>
    <p:sldId id="269" r:id="rId8"/>
    <p:sldId id="282" r:id="rId9"/>
    <p:sldId id="283" r:id="rId10"/>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5" pos="3839">
          <p15:clr>
            <a:srgbClr val="A4A3A4"/>
          </p15:clr>
        </p15:guide>
        <p15:guide id="6" pos="100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th" initials="R" lastIdx="3" clrIdx="0">
    <p:extLst>
      <p:ext uri="{19B8F6BF-5375-455C-9EA6-DF929625EA0E}">
        <p15:presenceInfo xmlns:p15="http://schemas.microsoft.com/office/powerpoint/2012/main" userId="Rut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6" autoAdjust="0"/>
    <p:restoredTop sz="80000" autoAdjust="0"/>
  </p:normalViewPr>
  <p:slideViewPr>
    <p:cSldViewPr showGuides="1">
      <p:cViewPr varScale="1">
        <p:scale>
          <a:sx n="91" d="100"/>
          <a:sy n="91" d="100"/>
        </p:scale>
        <p:origin x="618" y="84"/>
      </p:cViewPr>
      <p:guideLst>
        <p:guide orient="horz" pos="2160"/>
        <p:guide pos="3839"/>
        <p:guide pos="1007"/>
      </p:guideLst>
    </p:cSldViewPr>
  </p:slideViewPr>
  <p:notesTextViewPr>
    <p:cViewPr>
      <p:scale>
        <a:sx n="75" d="100"/>
        <a:sy n="75" d="100"/>
      </p:scale>
      <p:origin x="0" y="0"/>
    </p:cViewPr>
  </p:notesTextViewPr>
  <p:notesViewPr>
    <p:cSldViewPr showGuides="1">
      <p:cViewPr varScale="1">
        <p:scale>
          <a:sx n="63" d="100"/>
          <a:sy n="63" d="100"/>
        </p:scale>
        <p:origin x="283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diagrams/_rels/data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diagrams/_rels/drawing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F9C4A3-013E-4E9D-81DD-15A421FE32FA}" type="doc">
      <dgm:prSet loTypeId="urn:microsoft.com/office/officeart/2018/5/layout/IconCircleLabelList" loCatId="icon" qsTypeId="urn:microsoft.com/office/officeart/2005/8/quickstyle/simple1" qsCatId="simple" csTypeId="urn:microsoft.com/office/officeart/2005/8/colors/accent2_2" csCatId="accent2" phldr="1"/>
      <dgm:spPr/>
      <dgm:t>
        <a:bodyPr/>
        <a:lstStyle/>
        <a:p>
          <a:endParaRPr lang="en-US"/>
        </a:p>
      </dgm:t>
    </dgm:pt>
    <dgm:pt modelId="{DB939FB8-09A8-47A0-8F6B-B9DFE0CF2579}">
      <dgm:prSet/>
      <dgm:spPr/>
      <dgm:t>
        <a:bodyPr/>
        <a:lstStyle/>
        <a:p>
          <a:pPr>
            <a:defRPr cap="all"/>
          </a:pPr>
          <a:r>
            <a:rPr lang="en-US" dirty="0"/>
            <a:t>phone</a:t>
          </a:r>
        </a:p>
      </dgm:t>
    </dgm:pt>
    <dgm:pt modelId="{74EEF8CC-3B42-4C4B-8B20-CAF046D633D7}" type="parTrans" cxnId="{3A2E65A0-15DE-4249-AD1C-C644F0640628}">
      <dgm:prSet/>
      <dgm:spPr/>
      <dgm:t>
        <a:bodyPr/>
        <a:lstStyle/>
        <a:p>
          <a:endParaRPr lang="en-US"/>
        </a:p>
      </dgm:t>
    </dgm:pt>
    <dgm:pt modelId="{7BEC57DE-0B22-4CAB-B848-45BF1B357698}" type="sibTrans" cxnId="{3A2E65A0-15DE-4249-AD1C-C644F0640628}">
      <dgm:prSet/>
      <dgm:spPr/>
      <dgm:t>
        <a:bodyPr/>
        <a:lstStyle/>
        <a:p>
          <a:endParaRPr lang="en-US"/>
        </a:p>
      </dgm:t>
    </dgm:pt>
    <dgm:pt modelId="{DF993679-F425-4C29-8E4C-BE15BC76C968}">
      <dgm:prSet/>
      <dgm:spPr/>
      <dgm:t>
        <a:bodyPr/>
        <a:lstStyle/>
        <a:p>
          <a:pPr>
            <a:defRPr cap="all"/>
          </a:pPr>
          <a:r>
            <a:rPr lang="en-US" dirty="0"/>
            <a:t>Computer with internet access</a:t>
          </a:r>
        </a:p>
      </dgm:t>
    </dgm:pt>
    <dgm:pt modelId="{BC8651EE-9AB3-4264-9997-C8F523B1004C}" type="parTrans" cxnId="{EE76FC7F-CE9A-4E83-BA06-AFFBA00897B2}">
      <dgm:prSet/>
      <dgm:spPr/>
      <dgm:t>
        <a:bodyPr/>
        <a:lstStyle/>
        <a:p>
          <a:endParaRPr lang="en-US"/>
        </a:p>
      </dgm:t>
    </dgm:pt>
    <dgm:pt modelId="{B5823A11-7ECB-4AF6-A0DA-DD2D3909DDA8}" type="sibTrans" cxnId="{EE76FC7F-CE9A-4E83-BA06-AFFBA00897B2}">
      <dgm:prSet/>
      <dgm:spPr/>
      <dgm:t>
        <a:bodyPr/>
        <a:lstStyle/>
        <a:p>
          <a:endParaRPr lang="en-US"/>
        </a:p>
      </dgm:t>
    </dgm:pt>
    <dgm:pt modelId="{EE3C52C3-984A-4700-91A9-B87E922A60E7}">
      <dgm:prSet/>
      <dgm:spPr/>
      <dgm:t>
        <a:bodyPr/>
        <a:lstStyle/>
        <a:p>
          <a:pPr>
            <a:defRPr cap="all"/>
          </a:pPr>
          <a:r>
            <a:rPr lang="en-US" dirty="0"/>
            <a:t>An email account</a:t>
          </a:r>
        </a:p>
      </dgm:t>
    </dgm:pt>
    <dgm:pt modelId="{7FF8EAA1-C0CF-4311-8A55-8FF57DAAD53C}" type="parTrans" cxnId="{634CAA56-5087-4484-A53C-CD624834D5B2}">
      <dgm:prSet/>
      <dgm:spPr/>
      <dgm:t>
        <a:bodyPr/>
        <a:lstStyle/>
        <a:p>
          <a:endParaRPr lang="en-US"/>
        </a:p>
      </dgm:t>
    </dgm:pt>
    <dgm:pt modelId="{C2095A92-9B07-4B22-BF1F-14E0C5DA1FE1}" type="sibTrans" cxnId="{634CAA56-5087-4484-A53C-CD624834D5B2}">
      <dgm:prSet/>
      <dgm:spPr/>
      <dgm:t>
        <a:bodyPr/>
        <a:lstStyle/>
        <a:p>
          <a:endParaRPr lang="en-US"/>
        </a:p>
      </dgm:t>
    </dgm:pt>
    <dgm:pt modelId="{5AA64AEF-DBC4-4D1B-909B-CC58F8349F55}" type="pres">
      <dgm:prSet presAssocID="{0CF9C4A3-013E-4E9D-81DD-15A421FE32FA}" presName="root" presStyleCnt="0">
        <dgm:presLayoutVars>
          <dgm:dir/>
          <dgm:resizeHandles val="exact"/>
        </dgm:presLayoutVars>
      </dgm:prSet>
      <dgm:spPr/>
    </dgm:pt>
    <dgm:pt modelId="{03A3DF25-1638-459E-BCD7-E93EB6D6F536}" type="pres">
      <dgm:prSet presAssocID="{DB939FB8-09A8-47A0-8F6B-B9DFE0CF2579}" presName="compNode" presStyleCnt="0"/>
      <dgm:spPr/>
    </dgm:pt>
    <dgm:pt modelId="{0B8C32AB-D266-4E37-937E-D6EBC681E85E}" type="pres">
      <dgm:prSet presAssocID="{DB939FB8-09A8-47A0-8F6B-B9DFE0CF2579}" presName="iconBgRect" presStyleLbl="bgShp" presStyleIdx="0" presStyleCnt="3"/>
      <dgm:spPr/>
    </dgm:pt>
    <dgm:pt modelId="{764A1DFB-5ED7-479E-9725-163DA10DCC9F}" type="pres">
      <dgm:prSet presAssocID="{DB939FB8-09A8-47A0-8F6B-B9DFE0CF2579}"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Smart Phone with solid fill"/>
        </a:ext>
      </dgm:extLst>
    </dgm:pt>
    <dgm:pt modelId="{448B2E76-230E-4809-8889-8475B25F096E}" type="pres">
      <dgm:prSet presAssocID="{DB939FB8-09A8-47A0-8F6B-B9DFE0CF2579}" presName="spaceRect" presStyleCnt="0"/>
      <dgm:spPr/>
    </dgm:pt>
    <dgm:pt modelId="{4818AD74-3E89-4BBF-BC44-79047DD4ABF6}" type="pres">
      <dgm:prSet presAssocID="{DB939FB8-09A8-47A0-8F6B-B9DFE0CF2579}" presName="textRect" presStyleLbl="revTx" presStyleIdx="0" presStyleCnt="3">
        <dgm:presLayoutVars>
          <dgm:chMax val="1"/>
          <dgm:chPref val="1"/>
        </dgm:presLayoutVars>
      </dgm:prSet>
      <dgm:spPr/>
    </dgm:pt>
    <dgm:pt modelId="{51B9A2AE-8F85-4280-BFF7-6F8ECE420799}" type="pres">
      <dgm:prSet presAssocID="{7BEC57DE-0B22-4CAB-B848-45BF1B357698}" presName="sibTrans" presStyleCnt="0"/>
      <dgm:spPr/>
    </dgm:pt>
    <dgm:pt modelId="{F4697A98-74B3-42FA-AEB1-67345DE55E5F}" type="pres">
      <dgm:prSet presAssocID="{DF993679-F425-4C29-8E4C-BE15BC76C968}" presName="compNode" presStyleCnt="0"/>
      <dgm:spPr/>
    </dgm:pt>
    <dgm:pt modelId="{210C936A-A8BB-4DC8-9958-5C07F1CFF127}" type="pres">
      <dgm:prSet presAssocID="{DF993679-F425-4C29-8E4C-BE15BC76C968}" presName="iconBgRect" presStyleLbl="bgShp" presStyleIdx="1" presStyleCnt="3" custLinFactX="100000" custLinFactNeighborX="106221" custLinFactNeighborY="-5297"/>
      <dgm:spPr/>
    </dgm:pt>
    <dgm:pt modelId="{9AD6DD53-D62E-4A20-9B48-F9904DCC1143}" type="pres">
      <dgm:prSet presAssocID="{DF993679-F425-4C29-8E4C-BE15BC76C968}" presName="iconRect" presStyleLbl="node1" presStyleIdx="1" presStyleCnt="3" custLinFactX="156863" custLinFactNeighborX="200000" custLinFactNeighborY="-8429"/>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Email with solid fill"/>
        </a:ext>
      </dgm:extLst>
    </dgm:pt>
    <dgm:pt modelId="{1F491BFF-FD86-4BBE-ACAB-4C8ED6BD64CB}" type="pres">
      <dgm:prSet presAssocID="{DF993679-F425-4C29-8E4C-BE15BC76C968}" presName="spaceRect" presStyleCnt="0"/>
      <dgm:spPr/>
    </dgm:pt>
    <dgm:pt modelId="{C2F4D75C-3E3E-4C15-AF61-5BF076051448}" type="pres">
      <dgm:prSet presAssocID="{DF993679-F425-4C29-8E4C-BE15BC76C968}" presName="textRect" presStyleLbl="revTx" presStyleIdx="1" presStyleCnt="3">
        <dgm:presLayoutVars>
          <dgm:chMax val="1"/>
          <dgm:chPref val="1"/>
        </dgm:presLayoutVars>
      </dgm:prSet>
      <dgm:spPr/>
    </dgm:pt>
    <dgm:pt modelId="{5C038BD5-5964-4D6F-BF98-0B363E65B88C}" type="pres">
      <dgm:prSet presAssocID="{B5823A11-7ECB-4AF6-A0DA-DD2D3909DDA8}" presName="sibTrans" presStyleCnt="0"/>
      <dgm:spPr/>
    </dgm:pt>
    <dgm:pt modelId="{02946367-8847-495E-AE7F-7D1189C725B3}" type="pres">
      <dgm:prSet presAssocID="{EE3C52C3-984A-4700-91A9-B87E922A60E7}" presName="compNode" presStyleCnt="0"/>
      <dgm:spPr/>
    </dgm:pt>
    <dgm:pt modelId="{9F3EA983-ECE0-48BA-A89D-694FBCFA07E7}" type="pres">
      <dgm:prSet presAssocID="{EE3C52C3-984A-4700-91A9-B87E922A60E7}" presName="iconBgRect" presStyleLbl="bgShp" presStyleIdx="2" presStyleCnt="3" custLinFactX="-92623" custLinFactNeighborX="-100000" custLinFactNeighborY="3412"/>
      <dgm:spPr/>
    </dgm:pt>
    <dgm:pt modelId="{0C1B8059-B737-40A6-874F-90DABED303B9}" type="pres">
      <dgm:prSet presAssocID="{EE3C52C3-984A-4700-91A9-B87E922A60E7}" presName="iconRect" presStyleLbl="node1" presStyleIdx="2" presStyleCnt="3" custLinFactX="-135714" custLinFactNeighborX="-200000" custLinFactNeighborY="1307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Cloud Computing with solid fill"/>
        </a:ext>
      </dgm:extLst>
    </dgm:pt>
    <dgm:pt modelId="{2787C736-2783-4E99-A3D8-D06801CA71FE}" type="pres">
      <dgm:prSet presAssocID="{EE3C52C3-984A-4700-91A9-B87E922A60E7}" presName="spaceRect" presStyleCnt="0"/>
      <dgm:spPr/>
    </dgm:pt>
    <dgm:pt modelId="{52A0EB5E-4BDF-4548-9362-C621E8B7D8A9}" type="pres">
      <dgm:prSet presAssocID="{EE3C52C3-984A-4700-91A9-B87E922A60E7}" presName="textRect" presStyleLbl="revTx" presStyleIdx="2" presStyleCnt="3">
        <dgm:presLayoutVars>
          <dgm:chMax val="1"/>
          <dgm:chPref val="1"/>
        </dgm:presLayoutVars>
      </dgm:prSet>
      <dgm:spPr/>
    </dgm:pt>
  </dgm:ptLst>
  <dgm:cxnLst>
    <dgm:cxn modelId="{B92F0A73-83FB-45AC-BD2A-BD2E84BEF77B}" type="presOf" srcId="{DB939FB8-09A8-47A0-8F6B-B9DFE0CF2579}" destId="{4818AD74-3E89-4BBF-BC44-79047DD4ABF6}" srcOrd="0" destOrd="0" presId="urn:microsoft.com/office/officeart/2018/5/layout/IconCircleLabelList"/>
    <dgm:cxn modelId="{634CAA56-5087-4484-A53C-CD624834D5B2}" srcId="{0CF9C4A3-013E-4E9D-81DD-15A421FE32FA}" destId="{EE3C52C3-984A-4700-91A9-B87E922A60E7}" srcOrd="2" destOrd="0" parTransId="{7FF8EAA1-C0CF-4311-8A55-8FF57DAAD53C}" sibTransId="{C2095A92-9B07-4B22-BF1F-14E0C5DA1FE1}"/>
    <dgm:cxn modelId="{EE76FC7F-CE9A-4E83-BA06-AFFBA00897B2}" srcId="{0CF9C4A3-013E-4E9D-81DD-15A421FE32FA}" destId="{DF993679-F425-4C29-8E4C-BE15BC76C968}" srcOrd="1" destOrd="0" parTransId="{BC8651EE-9AB3-4264-9997-C8F523B1004C}" sibTransId="{B5823A11-7ECB-4AF6-A0DA-DD2D3909DDA8}"/>
    <dgm:cxn modelId="{77D6889D-2B70-4F81-A5ED-E42FED641B87}" type="presOf" srcId="{EE3C52C3-984A-4700-91A9-B87E922A60E7}" destId="{52A0EB5E-4BDF-4548-9362-C621E8B7D8A9}" srcOrd="0" destOrd="0" presId="urn:microsoft.com/office/officeart/2018/5/layout/IconCircleLabelList"/>
    <dgm:cxn modelId="{3A2E65A0-15DE-4249-AD1C-C644F0640628}" srcId="{0CF9C4A3-013E-4E9D-81DD-15A421FE32FA}" destId="{DB939FB8-09A8-47A0-8F6B-B9DFE0CF2579}" srcOrd="0" destOrd="0" parTransId="{74EEF8CC-3B42-4C4B-8B20-CAF046D633D7}" sibTransId="{7BEC57DE-0B22-4CAB-B848-45BF1B357698}"/>
    <dgm:cxn modelId="{B738FBAB-3045-42FE-B4A9-B5AE6F271758}" type="presOf" srcId="{DF993679-F425-4C29-8E4C-BE15BC76C968}" destId="{C2F4D75C-3E3E-4C15-AF61-5BF076051448}" srcOrd="0" destOrd="0" presId="urn:microsoft.com/office/officeart/2018/5/layout/IconCircleLabelList"/>
    <dgm:cxn modelId="{0EC3A5FB-C59A-483E-A24A-6A6CF0DBCD7C}" type="presOf" srcId="{0CF9C4A3-013E-4E9D-81DD-15A421FE32FA}" destId="{5AA64AEF-DBC4-4D1B-909B-CC58F8349F55}" srcOrd="0" destOrd="0" presId="urn:microsoft.com/office/officeart/2018/5/layout/IconCircleLabelList"/>
    <dgm:cxn modelId="{D4FE5CC2-151C-4330-8329-E3AA89BD6D26}" type="presParOf" srcId="{5AA64AEF-DBC4-4D1B-909B-CC58F8349F55}" destId="{03A3DF25-1638-459E-BCD7-E93EB6D6F536}" srcOrd="0" destOrd="0" presId="urn:microsoft.com/office/officeart/2018/5/layout/IconCircleLabelList"/>
    <dgm:cxn modelId="{C626D05E-671D-40E5-8BB4-F3794C2670EA}" type="presParOf" srcId="{03A3DF25-1638-459E-BCD7-E93EB6D6F536}" destId="{0B8C32AB-D266-4E37-937E-D6EBC681E85E}" srcOrd="0" destOrd="0" presId="urn:microsoft.com/office/officeart/2018/5/layout/IconCircleLabelList"/>
    <dgm:cxn modelId="{0E2B278B-D8D2-4A96-ACA8-50A9314DE7BD}" type="presParOf" srcId="{03A3DF25-1638-459E-BCD7-E93EB6D6F536}" destId="{764A1DFB-5ED7-479E-9725-163DA10DCC9F}" srcOrd="1" destOrd="0" presId="urn:microsoft.com/office/officeart/2018/5/layout/IconCircleLabelList"/>
    <dgm:cxn modelId="{C5358A70-7135-42B8-B093-1D7DD26B4096}" type="presParOf" srcId="{03A3DF25-1638-459E-BCD7-E93EB6D6F536}" destId="{448B2E76-230E-4809-8889-8475B25F096E}" srcOrd="2" destOrd="0" presId="urn:microsoft.com/office/officeart/2018/5/layout/IconCircleLabelList"/>
    <dgm:cxn modelId="{4AB17F20-8936-49E0-A352-58BB24C4FECC}" type="presParOf" srcId="{03A3DF25-1638-459E-BCD7-E93EB6D6F536}" destId="{4818AD74-3E89-4BBF-BC44-79047DD4ABF6}" srcOrd="3" destOrd="0" presId="urn:microsoft.com/office/officeart/2018/5/layout/IconCircleLabelList"/>
    <dgm:cxn modelId="{AFF72D9B-4749-4B59-8F4C-BCEC25669D7F}" type="presParOf" srcId="{5AA64AEF-DBC4-4D1B-909B-CC58F8349F55}" destId="{51B9A2AE-8F85-4280-BFF7-6F8ECE420799}" srcOrd="1" destOrd="0" presId="urn:microsoft.com/office/officeart/2018/5/layout/IconCircleLabelList"/>
    <dgm:cxn modelId="{33583230-9B9F-459F-88D8-FC4B0792C00F}" type="presParOf" srcId="{5AA64AEF-DBC4-4D1B-909B-CC58F8349F55}" destId="{F4697A98-74B3-42FA-AEB1-67345DE55E5F}" srcOrd="2" destOrd="0" presId="urn:microsoft.com/office/officeart/2018/5/layout/IconCircleLabelList"/>
    <dgm:cxn modelId="{9A7FF67D-2069-415E-A8A0-A81DDFC5C58F}" type="presParOf" srcId="{F4697A98-74B3-42FA-AEB1-67345DE55E5F}" destId="{210C936A-A8BB-4DC8-9958-5C07F1CFF127}" srcOrd="0" destOrd="0" presId="urn:microsoft.com/office/officeart/2018/5/layout/IconCircleLabelList"/>
    <dgm:cxn modelId="{9E0CA2EB-793E-4619-8583-303571DFA59C}" type="presParOf" srcId="{F4697A98-74B3-42FA-AEB1-67345DE55E5F}" destId="{9AD6DD53-D62E-4A20-9B48-F9904DCC1143}" srcOrd="1" destOrd="0" presId="urn:microsoft.com/office/officeart/2018/5/layout/IconCircleLabelList"/>
    <dgm:cxn modelId="{680337F5-9E2D-4476-B893-1E9A14F3E005}" type="presParOf" srcId="{F4697A98-74B3-42FA-AEB1-67345DE55E5F}" destId="{1F491BFF-FD86-4BBE-ACAB-4C8ED6BD64CB}" srcOrd="2" destOrd="0" presId="urn:microsoft.com/office/officeart/2018/5/layout/IconCircleLabelList"/>
    <dgm:cxn modelId="{B468C1DC-9D15-4708-BE5C-0B9454BA23BB}" type="presParOf" srcId="{F4697A98-74B3-42FA-AEB1-67345DE55E5F}" destId="{C2F4D75C-3E3E-4C15-AF61-5BF076051448}" srcOrd="3" destOrd="0" presId="urn:microsoft.com/office/officeart/2018/5/layout/IconCircleLabelList"/>
    <dgm:cxn modelId="{74E2D9B3-269E-4EA6-B3D7-5115AB455E3B}" type="presParOf" srcId="{5AA64AEF-DBC4-4D1B-909B-CC58F8349F55}" destId="{5C038BD5-5964-4D6F-BF98-0B363E65B88C}" srcOrd="3" destOrd="0" presId="urn:microsoft.com/office/officeart/2018/5/layout/IconCircleLabelList"/>
    <dgm:cxn modelId="{FE53B0A9-C469-4653-AE25-8D6A34F7BBF4}" type="presParOf" srcId="{5AA64AEF-DBC4-4D1B-909B-CC58F8349F55}" destId="{02946367-8847-495E-AE7F-7D1189C725B3}" srcOrd="4" destOrd="0" presId="urn:microsoft.com/office/officeart/2018/5/layout/IconCircleLabelList"/>
    <dgm:cxn modelId="{D1C24A7C-65ED-4A41-9628-B23499428562}" type="presParOf" srcId="{02946367-8847-495E-AE7F-7D1189C725B3}" destId="{9F3EA983-ECE0-48BA-A89D-694FBCFA07E7}" srcOrd="0" destOrd="0" presId="urn:microsoft.com/office/officeart/2018/5/layout/IconCircleLabelList"/>
    <dgm:cxn modelId="{A1DA52B8-1DF8-4AC8-9DCF-34E0BED4FA3E}" type="presParOf" srcId="{02946367-8847-495E-AE7F-7D1189C725B3}" destId="{0C1B8059-B737-40A6-874F-90DABED303B9}" srcOrd="1" destOrd="0" presId="urn:microsoft.com/office/officeart/2018/5/layout/IconCircleLabelList"/>
    <dgm:cxn modelId="{E2DF3388-C1DD-4699-8EEC-B68A4FA53952}" type="presParOf" srcId="{02946367-8847-495E-AE7F-7D1189C725B3}" destId="{2787C736-2783-4E99-A3D8-D06801CA71FE}" srcOrd="2" destOrd="0" presId="urn:microsoft.com/office/officeart/2018/5/layout/IconCircleLabelList"/>
    <dgm:cxn modelId="{A4C9C15E-A4D8-4B6A-972A-CD279E2E8209}" type="presParOf" srcId="{02946367-8847-495E-AE7F-7D1189C725B3}" destId="{52A0EB5E-4BDF-4548-9362-C621E8B7D8A9}"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CF9C4A3-013E-4E9D-81DD-15A421FE32FA}" type="doc">
      <dgm:prSet loTypeId="urn:microsoft.com/office/officeart/2018/5/layout/IconCircleLabelList" loCatId="icon" qsTypeId="urn:microsoft.com/office/officeart/2005/8/quickstyle/simple1" qsCatId="simple" csTypeId="urn:microsoft.com/office/officeart/2005/8/colors/accent2_2" csCatId="accent2" phldr="1"/>
      <dgm:spPr/>
      <dgm:t>
        <a:bodyPr/>
        <a:lstStyle/>
        <a:p>
          <a:endParaRPr lang="en-US"/>
        </a:p>
      </dgm:t>
    </dgm:pt>
    <dgm:pt modelId="{DB939FB8-09A8-47A0-8F6B-B9DFE0CF2579}">
      <dgm:prSet/>
      <dgm:spPr/>
      <dgm:t>
        <a:bodyPr/>
        <a:lstStyle/>
        <a:p>
          <a:pPr>
            <a:defRPr cap="all"/>
          </a:pPr>
          <a:r>
            <a:rPr lang="en-US" dirty="0"/>
            <a:t>Job lead cards</a:t>
          </a:r>
        </a:p>
      </dgm:t>
    </dgm:pt>
    <dgm:pt modelId="{74EEF8CC-3B42-4C4B-8B20-CAF046D633D7}" type="parTrans" cxnId="{3A2E65A0-15DE-4249-AD1C-C644F0640628}">
      <dgm:prSet/>
      <dgm:spPr/>
      <dgm:t>
        <a:bodyPr/>
        <a:lstStyle/>
        <a:p>
          <a:endParaRPr lang="en-US"/>
        </a:p>
      </dgm:t>
    </dgm:pt>
    <dgm:pt modelId="{7BEC57DE-0B22-4CAB-B848-45BF1B357698}" type="sibTrans" cxnId="{3A2E65A0-15DE-4249-AD1C-C644F0640628}">
      <dgm:prSet/>
      <dgm:spPr/>
      <dgm:t>
        <a:bodyPr/>
        <a:lstStyle/>
        <a:p>
          <a:endParaRPr lang="en-US"/>
        </a:p>
      </dgm:t>
    </dgm:pt>
    <dgm:pt modelId="{DF993679-F425-4C29-8E4C-BE15BC76C968}">
      <dgm:prSet/>
      <dgm:spPr/>
      <dgm:t>
        <a:bodyPr/>
        <a:lstStyle/>
        <a:p>
          <a:pPr>
            <a:defRPr cap="all"/>
          </a:pPr>
          <a:r>
            <a:rPr lang="en-US" dirty="0"/>
            <a:t>Job search spreadsheet</a:t>
          </a:r>
        </a:p>
      </dgm:t>
    </dgm:pt>
    <dgm:pt modelId="{BC8651EE-9AB3-4264-9997-C8F523B1004C}" type="parTrans" cxnId="{EE76FC7F-CE9A-4E83-BA06-AFFBA00897B2}">
      <dgm:prSet/>
      <dgm:spPr/>
      <dgm:t>
        <a:bodyPr/>
        <a:lstStyle/>
        <a:p>
          <a:endParaRPr lang="en-US"/>
        </a:p>
      </dgm:t>
    </dgm:pt>
    <dgm:pt modelId="{B5823A11-7ECB-4AF6-A0DA-DD2D3909DDA8}" type="sibTrans" cxnId="{EE76FC7F-CE9A-4E83-BA06-AFFBA00897B2}">
      <dgm:prSet/>
      <dgm:spPr/>
      <dgm:t>
        <a:bodyPr/>
        <a:lstStyle/>
        <a:p>
          <a:endParaRPr lang="en-US"/>
        </a:p>
      </dgm:t>
    </dgm:pt>
    <dgm:pt modelId="{EE3C52C3-984A-4700-91A9-B87E922A60E7}">
      <dgm:prSet/>
      <dgm:spPr/>
      <dgm:t>
        <a:bodyPr/>
        <a:lstStyle/>
        <a:p>
          <a:pPr>
            <a:defRPr cap="all"/>
          </a:pPr>
          <a:r>
            <a:rPr lang="en-US" dirty="0"/>
            <a:t>Daily Job Search Contact Sheet</a:t>
          </a:r>
        </a:p>
      </dgm:t>
    </dgm:pt>
    <dgm:pt modelId="{7FF8EAA1-C0CF-4311-8A55-8FF57DAAD53C}" type="parTrans" cxnId="{634CAA56-5087-4484-A53C-CD624834D5B2}">
      <dgm:prSet/>
      <dgm:spPr/>
      <dgm:t>
        <a:bodyPr/>
        <a:lstStyle/>
        <a:p>
          <a:endParaRPr lang="en-US"/>
        </a:p>
      </dgm:t>
    </dgm:pt>
    <dgm:pt modelId="{C2095A92-9B07-4B22-BF1F-14E0C5DA1FE1}" type="sibTrans" cxnId="{634CAA56-5087-4484-A53C-CD624834D5B2}">
      <dgm:prSet/>
      <dgm:spPr/>
      <dgm:t>
        <a:bodyPr/>
        <a:lstStyle/>
        <a:p>
          <a:endParaRPr lang="en-US"/>
        </a:p>
      </dgm:t>
    </dgm:pt>
    <dgm:pt modelId="{5AA64AEF-DBC4-4D1B-909B-CC58F8349F55}" type="pres">
      <dgm:prSet presAssocID="{0CF9C4A3-013E-4E9D-81DD-15A421FE32FA}" presName="root" presStyleCnt="0">
        <dgm:presLayoutVars>
          <dgm:dir/>
          <dgm:resizeHandles val="exact"/>
        </dgm:presLayoutVars>
      </dgm:prSet>
      <dgm:spPr/>
    </dgm:pt>
    <dgm:pt modelId="{03A3DF25-1638-459E-BCD7-E93EB6D6F536}" type="pres">
      <dgm:prSet presAssocID="{DB939FB8-09A8-47A0-8F6B-B9DFE0CF2579}" presName="compNode" presStyleCnt="0"/>
      <dgm:spPr/>
    </dgm:pt>
    <dgm:pt modelId="{0B8C32AB-D266-4E37-937E-D6EBC681E85E}" type="pres">
      <dgm:prSet presAssocID="{DB939FB8-09A8-47A0-8F6B-B9DFE0CF2579}" presName="iconBgRect" presStyleLbl="bgShp" presStyleIdx="0" presStyleCnt="3"/>
      <dgm:spPr/>
    </dgm:pt>
    <dgm:pt modelId="{764A1DFB-5ED7-479E-9725-163DA10DCC9F}" type="pres">
      <dgm:prSet presAssocID="{DB939FB8-09A8-47A0-8F6B-B9DFE0CF2579}" presName="iconRect" presStyleLbl="nod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Address Book with solid fill"/>
        </a:ext>
      </dgm:extLst>
    </dgm:pt>
    <dgm:pt modelId="{448B2E76-230E-4809-8889-8475B25F096E}" type="pres">
      <dgm:prSet presAssocID="{DB939FB8-09A8-47A0-8F6B-B9DFE0CF2579}" presName="spaceRect" presStyleCnt="0"/>
      <dgm:spPr/>
    </dgm:pt>
    <dgm:pt modelId="{4818AD74-3E89-4BBF-BC44-79047DD4ABF6}" type="pres">
      <dgm:prSet presAssocID="{DB939FB8-09A8-47A0-8F6B-B9DFE0CF2579}" presName="textRect" presStyleLbl="revTx" presStyleIdx="0" presStyleCnt="3">
        <dgm:presLayoutVars>
          <dgm:chMax val="1"/>
          <dgm:chPref val="1"/>
        </dgm:presLayoutVars>
      </dgm:prSet>
      <dgm:spPr/>
    </dgm:pt>
    <dgm:pt modelId="{51B9A2AE-8F85-4280-BFF7-6F8ECE420799}" type="pres">
      <dgm:prSet presAssocID="{7BEC57DE-0B22-4CAB-B848-45BF1B357698}" presName="sibTrans" presStyleCnt="0"/>
      <dgm:spPr/>
    </dgm:pt>
    <dgm:pt modelId="{F4697A98-74B3-42FA-AEB1-67345DE55E5F}" type="pres">
      <dgm:prSet presAssocID="{DF993679-F425-4C29-8E4C-BE15BC76C968}" presName="compNode" presStyleCnt="0"/>
      <dgm:spPr/>
    </dgm:pt>
    <dgm:pt modelId="{210C936A-A8BB-4DC8-9958-5C07F1CFF127}" type="pres">
      <dgm:prSet presAssocID="{DF993679-F425-4C29-8E4C-BE15BC76C968}" presName="iconBgRect" presStyleLbl="bgShp" presStyleIdx="1" presStyleCnt="3" custLinFactX="100000" custLinFactNeighborX="106221" custLinFactNeighborY="-5297"/>
      <dgm:spPr/>
    </dgm:pt>
    <dgm:pt modelId="{9AD6DD53-D62E-4A20-9B48-F9904DCC1143}" type="pres">
      <dgm:prSet presAssocID="{DF993679-F425-4C29-8E4C-BE15BC76C968}" presName="iconRect" presStyleLbl="node1" presStyleIdx="1" presStyleCnt="3" custLinFactX="156863" custLinFactNeighborX="200000" custLinFactNeighborY="-8429"/>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Document with solid fill"/>
        </a:ext>
      </dgm:extLst>
    </dgm:pt>
    <dgm:pt modelId="{1F491BFF-FD86-4BBE-ACAB-4C8ED6BD64CB}" type="pres">
      <dgm:prSet presAssocID="{DF993679-F425-4C29-8E4C-BE15BC76C968}" presName="spaceRect" presStyleCnt="0"/>
      <dgm:spPr/>
    </dgm:pt>
    <dgm:pt modelId="{C2F4D75C-3E3E-4C15-AF61-5BF076051448}" type="pres">
      <dgm:prSet presAssocID="{DF993679-F425-4C29-8E4C-BE15BC76C968}" presName="textRect" presStyleLbl="revTx" presStyleIdx="1" presStyleCnt="3">
        <dgm:presLayoutVars>
          <dgm:chMax val="1"/>
          <dgm:chPref val="1"/>
        </dgm:presLayoutVars>
      </dgm:prSet>
      <dgm:spPr/>
    </dgm:pt>
    <dgm:pt modelId="{5C038BD5-5964-4D6F-BF98-0B363E65B88C}" type="pres">
      <dgm:prSet presAssocID="{B5823A11-7ECB-4AF6-A0DA-DD2D3909DDA8}" presName="sibTrans" presStyleCnt="0"/>
      <dgm:spPr/>
    </dgm:pt>
    <dgm:pt modelId="{02946367-8847-495E-AE7F-7D1189C725B3}" type="pres">
      <dgm:prSet presAssocID="{EE3C52C3-984A-4700-91A9-B87E922A60E7}" presName="compNode" presStyleCnt="0"/>
      <dgm:spPr/>
    </dgm:pt>
    <dgm:pt modelId="{9F3EA983-ECE0-48BA-A89D-694FBCFA07E7}" type="pres">
      <dgm:prSet presAssocID="{EE3C52C3-984A-4700-91A9-B87E922A60E7}" presName="iconBgRect" presStyleLbl="bgShp" presStyleIdx="2" presStyleCnt="3" custLinFactX="-92623" custLinFactNeighborX="-100000" custLinFactNeighborY="3412"/>
      <dgm:spPr/>
    </dgm:pt>
    <dgm:pt modelId="{0C1B8059-B737-40A6-874F-90DABED303B9}" type="pres">
      <dgm:prSet presAssocID="{EE3C52C3-984A-4700-91A9-B87E922A60E7}" presName="iconRect" presStyleLbl="node1" presStyleIdx="2" presStyleCnt="3" custLinFactX="-135714" custLinFactNeighborX="-200000" custLinFactNeighborY="1307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Table with solid fill"/>
        </a:ext>
      </dgm:extLst>
    </dgm:pt>
    <dgm:pt modelId="{2787C736-2783-4E99-A3D8-D06801CA71FE}" type="pres">
      <dgm:prSet presAssocID="{EE3C52C3-984A-4700-91A9-B87E922A60E7}" presName="spaceRect" presStyleCnt="0"/>
      <dgm:spPr/>
    </dgm:pt>
    <dgm:pt modelId="{52A0EB5E-4BDF-4548-9362-C621E8B7D8A9}" type="pres">
      <dgm:prSet presAssocID="{EE3C52C3-984A-4700-91A9-B87E922A60E7}" presName="textRect" presStyleLbl="revTx" presStyleIdx="2" presStyleCnt="3">
        <dgm:presLayoutVars>
          <dgm:chMax val="1"/>
          <dgm:chPref val="1"/>
        </dgm:presLayoutVars>
      </dgm:prSet>
      <dgm:spPr/>
    </dgm:pt>
  </dgm:ptLst>
  <dgm:cxnLst>
    <dgm:cxn modelId="{B92F0A73-83FB-45AC-BD2A-BD2E84BEF77B}" type="presOf" srcId="{DB939FB8-09A8-47A0-8F6B-B9DFE0CF2579}" destId="{4818AD74-3E89-4BBF-BC44-79047DD4ABF6}" srcOrd="0" destOrd="0" presId="urn:microsoft.com/office/officeart/2018/5/layout/IconCircleLabelList"/>
    <dgm:cxn modelId="{634CAA56-5087-4484-A53C-CD624834D5B2}" srcId="{0CF9C4A3-013E-4E9D-81DD-15A421FE32FA}" destId="{EE3C52C3-984A-4700-91A9-B87E922A60E7}" srcOrd="2" destOrd="0" parTransId="{7FF8EAA1-C0CF-4311-8A55-8FF57DAAD53C}" sibTransId="{C2095A92-9B07-4B22-BF1F-14E0C5DA1FE1}"/>
    <dgm:cxn modelId="{EE76FC7F-CE9A-4E83-BA06-AFFBA00897B2}" srcId="{0CF9C4A3-013E-4E9D-81DD-15A421FE32FA}" destId="{DF993679-F425-4C29-8E4C-BE15BC76C968}" srcOrd="1" destOrd="0" parTransId="{BC8651EE-9AB3-4264-9997-C8F523B1004C}" sibTransId="{B5823A11-7ECB-4AF6-A0DA-DD2D3909DDA8}"/>
    <dgm:cxn modelId="{77D6889D-2B70-4F81-A5ED-E42FED641B87}" type="presOf" srcId="{EE3C52C3-984A-4700-91A9-B87E922A60E7}" destId="{52A0EB5E-4BDF-4548-9362-C621E8B7D8A9}" srcOrd="0" destOrd="0" presId="urn:microsoft.com/office/officeart/2018/5/layout/IconCircleLabelList"/>
    <dgm:cxn modelId="{3A2E65A0-15DE-4249-AD1C-C644F0640628}" srcId="{0CF9C4A3-013E-4E9D-81DD-15A421FE32FA}" destId="{DB939FB8-09A8-47A0-8F6B-B9DFE0CF2579}" srcOrd="0" destOrd="0" parTransId="{74EEF8CC-3B42-4C4B-8B20-CAF046D633D7}" sibTransId="{7BEC57DE-0B22-4CAB-B848-45BF1B357698}"/>
    <dgm:cxn modelId="{B738FBAB-3045-42FE-B4A9-B5AE6F271758}" type="presOf" srcId="{DF993679-F425-4C29-8E4C-BE15BC76C968}" destId="{C2F4D75C-3E3E-4C15-AF61-5BF076051448}" srcOrd="0" destOrd="0" presId="urn:microsoft.com/office/officeart/2018/5/layout/IconCircleLabelList"/>
    <dgm:cxn modelId="{0EC3A5FB-C59A-483E-A24A-6A6CF0DBCD7C}" type="presOf" srcId="{0CF9C4A3-013E-4E9D-81DD-15A421FE32FA}" destId="{5AA64AEF-DBC4-4D1B-909B-CC58F8349F55}" srcOrd="0" destOrd="0" presId="urn:microsoft.com/office/officeart/2018/5/layout/IconCircleLabelList"/>
    <dgm:cxn modelId="{D4FE5CC2-151C-4330-8329-E3AA89BD6D26}" type="presParOf" srcId="{5AA64AEF-DBC4-4D1B-909B-CC58F8349F55}" destId="{03A3DF25-1638-459E-BCD7-E93EB6D6F536}" srcOrd="0" destOrd="0" presId="urn:microsoft.com/office/officeart/2018/5/layout/IconCircleLabelList"/>
    <dgm:cxn modelId="{C626D05E-671D-40E5-8BB4-F3794C2670EA}" type="presParOf" srcId="{03A3DF25-1638-459E-BCD7-E93EB6D6F536}" destId="{0B8C32AB-D266-4E37-937E-D6EBC681E85E}" srcOrd="0" destOrd="0" presId="urn:microsoft.com/office/officeart/2018/5/layout/IconCircleLabelList"/>
    <dgm:cxn modelId="{0E2B278B-D8D2-4A96-ACA8-50A9314DE7BD}" type="presParOf" srcId="{03A3DF25-1638-459E-BCD7-E93EB6D6F536}" destId="{764A1DFB-5ED7-479E-9725-163DA10DCC9F}" srcOrd="1" destOrd="0" presId="urn:microsoft.com/office/officeart/2018/5/layout/IconCircleLabelList"/>
    <dgm:cxn modelId="{C5358A70-7135-42B8-B093-1D7DD26B4096}" type="presParOf" srcId="{03A3DF25-1638-459E-BCD7-E93EB6D6F536}" destId="{448B2E76-230E-4809-8889-8475B25F096E}" srcOrd="2" destOrd="0" presId="urn:microsoft.com/office/officeart/2018/5/layout/IconCircleLabelList"/>
    <dgm:cxn modelId="{4AB17F20-8936-49E0-A352-58BB24C4FECC}" type="presParOf" srcId="{03A3DF25-1638-459E-BCD7-E93EB6D6F536}" destId="{4818AD74-3E89-4BBF-BC44-79047DD4ABF6}" srcOrd="3" destOrd="0" presId="urn:microsoft.com/office/officeart/2018/5/layout/IconCircleLabelList"/>
    <dgm:cxn modelId="{AFF72D9B-4749-4B59-8F4C-BCEC25669D7F}" type="presParOf" srcId="{5AA64AEF-DBC4-4D1B-909B-CC58F8349F55}" destId="{51B9A2AE-8F85-4280-BFF7-6F8ECE420799}" srcOrd="1" destOrd="0" presId="urn:microsoft.com/office/officeart/2018/5/layout/IconCircleLabelList"/>
    <dgm:cxn modelId="{33583230-9B9F-459F-88D8-FC4B0792C00F}" type="presParOf" srcId="{5AA64AEF-DBC4-4D1B-909B-CC58F8349F55}" destId="{F4697A98-74B3-42FA-AEB1-67345DE55E5F}" srcOrd="2" destOrd="0" presId="urn:microsoft.com/office/officeart/2018/5/layout/IconCircleLabelList"/>
    <dgm:cxn modelId="{9A7FF67D-2069-415E-A8A0-A81DDFC5C58F}" type="presParOf" srcId="{F4697A98-74B3-42FA-AEB1-67345DE55E5F}" destId="{210C936A-A8BB-4DC8-9958-5C07F1CFF127}" srcOrd="0" destOrd="0" presId="urn:microsoft.com/office/officeart/2018/5/layout/IconCircleLabelList"/>
    <dgm:cxn modelId="{9E0CA2EB-793E-4619-8583-303571DFA59C}" type="presParOf" srcId="{F4697A98-74B3-42FA-AEB1-67345DE55E5F}" destId="{9AD6DD53-D62E-4A20-9B48-F9904DCC1143}" srcOrd="1" destOrd="0" presId="urn:microsoft.com/office/officeart/2018/5/layout/IconCircleLabelList"/>
    <dgm:cxn modelId="{680337F5-9E2D-4476-B893-1E9A14F3E005}" type="presParOf" srcId="{F4697A98-74B3-42FA-AEB1-67345DE55E5F}" destId="{1F491BFF-FD86-4BBE-ACAB-4C8ED6BD64CB}" srcOrd="2" destOrd="0" presId="urn:microsoft.com/office/officeart/2018/5/layout/IconCircleLabelList"/>
    <dgm:cxn modelId="{B468C1DC-9D15-4708-BE5C-0B9454BA23BB}" type="presParOf" srcId="{F4697A98-74B3-42FA-AEB1-67345DE55E5F}" destId="{C2F4D75C-3E3E-4C15-AF61-5BF076051448}" srcOrd="3" destOrd="0" presId="urn:microsoft.com/office/officeart/2018/5/layout/IconCircleLabelList"/>
    <dgm:cxn modelId="{74E2D9B3-269E-4EA6-B3D7-5115AB455E3B}" type="presParOf" srcId="{5AA64AEF-DBC4-4D1B-909B-CC58F8349F55}" destId="{5C038BD5-5964-4D6F-BF98-0B363E65B88C}" srcOrd="3" destOrd="0" presId="urn:microsoft.com/office/officeart/2018/5/layout/IconCircleLabelList"/>
    <dgm:cxn modelId="{FE53B0A9-C469-4653-AE25-8D6A34F7BBF4}" type="presParOf" srcId="{5AA64AEF-DBC4-4D1B-909B-CC58F8349F55}" destId="{02946367-8847-495E-AE7F-7D1189C725B3}" srcOrd="4" destOrd="0" presId="urn:microsoft.com/office/officeart/2018/5/layout/IconCircleLabelList"/>
    <dgm:cxn modelId="{D1C24A7C-65ED-4A41-9628-B23499428562}" type="presParOf" srcId="{02946367-8847-495E-AE7F-7D1189C725B3}" destId="{9F3EA983-ECE0-48BA-A89D-694FBCFA07E7}" srcOrd="0" destOrd="0" presId="urn:microsoft.com/office/officeart/2018/5/layout/IconCircleLabelList"/>
    <dgm:cxn modelId="{A1DA52B8-1DF8-4AC8-9DCF-34E0BED4FA3E}" type="presParOf" srcId="{02946367-8847-495E-AE7F-7D1189C725B3}" destId="{0C1B8059-B737-40A6-874F-90DABED303B9}" srcOrd="1" destOrd="0" presId="urn:microsoft.com/office/officeart/2018/5/layout/IconCircleLabelList"/>
    <dgm:cxn modelId="{E2DF3388-C1DD-4699-8EEC-B68A4FA53952}" type="presParOf" srcId="{02946367-8847-495E-AE7F-7D1189C725B3}" destId="{2787C736-2783-4E99-A3D8-D06801CA71FE}" srcOrd="2" destOrd="0" presId="urn:microsoft.com/office/officeart/2018/5/layout/IconCircleLabelList"/>
    <dgm:cxn modelId="{A4C9C15E-A4D8-4B6A-972A-CD279E2E8209}" type="presParOf" srcId="{02946367-8847-495E-AE7F-7D1189C725B3}" destId="{52A0EB5E-4BDF-4548-9362-C621E8B7D8A9}"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8C32AB-D266-4E37-937E-D6EBC681E85E}">
      <dsp:nvSpPr>
        <dsp:cNvPr id="0" name=""/>
        <dsp:cNvSpPr/>
      </dsp:nvSpPr>
      <dsp:spPr>
        <a:xfrm>
          <a:off x="610987" y="4200"/>
          <a:ext cx="1303875" cy="1303875"/>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4A1DFB-5ED7-479E-9725-163DA10DCC9F}">
      <dsp:nvSpPr>
        <dsp:cNvPr id="0" name=""/>
        <dsp:cNvSpPr/>
      </dsp:nvSpPr>
      <dsp:spPr>
        <a:xfrm>
          <a:off x="888862" y="282075"/>
          <a:ext cx="748125" cy="74812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818AD74-3E89-4BBF-BC44-79047DD4ABF6}">
      <dsp:nvSpPr>
        <dsp:cNvPr id="0" name=""/>
        <dsp:cNvSpPr/>
      </dsp:nvSpPr>
      <dsp:spPr>
        <a:xfrm>
          <a:off x="194174" y="1714200"/>
          <a:ext cx="213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defRPr cap="all"/>
          </a:pPr>
          <a:r>
            <a:rPr lang="en-US" sz="1900" kern="1200" dirty="0"/>
            <a:t>phone</a:t>
          </a:r>
        </a:p>
      </dsp:txBody>
      <dsp:txXfrm>
        <a:off x="194174" y="1714200"/>
        <a:ext cx="2137500" cy="720000"/>
      </dsp:txXfrm>
    </dsp:sp>
    <dsp:sp modelId="{210C936A-A8BB-4DC8-9958-5C07F1CFF127}">
      <dsp:nvSpPr>
        <dsp:cNvPr id="0" name=""/>
        <dsp:cNvSpPr/>
      </dsp:nvSpPr>
      <dsp:spPr>
        <a:xfrm>
          <a:off x="5811414" y="0"/>
          <a:ext cx="1303875" cy="1303875"/>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D6DD53-D62E-4A20-9B48-F9904DCC1143}">
      <dsp:nvSpPr>
        <dsp:cNvPr id="0" name=""/>
        <dsp:cNvSpPr/>
      </dsp:nvSpPr>
      <dsp:spPr>
        <a:xfrm>
          <a:off x="6070206" y="219015"/>
          <a:ext cx="748125" cy="748125"/>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2F4D75C-3E3E-4C15-AF61-5BF076051448}">
      <dsp:nvSpPr>
        <dsp:cNvPr id="0" name=""/>
        <dsp:cNvSpPr/>
      </dsp:nvSpPr>
      <dsp:spPr>
        <a:xfrm>
          <a:off x="2705737" y="1714200"/>
          <a:ext cx="213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defRPr cap="all"/>
          </a:pPr>
          <a:r>
            <a:rPr lang="en-US" sz="1900" kern="1200" dirty="0"/>
            <a:t>Computer with internet access</a:t>
          </a:r>
        </a:p>
      </dsp:txBody>
      <dsp:txXfrm>
        <a:off x="2705737" y="1714200"/>
        <a:ext cx="2137500" cy="720000"/>
      </dsp:txXfrm>
    </dsp:sp>
    <dsp:sp modelId="{9F3EA983-ECE0-48BA-A89D-694FBCFA07E7}">
      <dsp:nvSpPr>
        <dsp:cNvPr id="0" name=""/>
        <dsp:cNvSpPr/>
      </dsp:nvSpPr>
      <dsp:spPr>
        <a:xfrm>
          <a:off x="3122549" y="48688"/>
          <a:ext cx="1303875" cy="1303875"/>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1B8059-B737-40A6-874F-90DABED303B9}">
      <dsp:nvSpPr>
        <dsp:cNvPr id="0" name=""/>
        <dsp:cNvSpPr/>
      </dsp:nvSpPr>
      <dsp:spPr>
        <a:xfrm>
          <a:off x="3400427" y="379899"/>
          <a:ext cx="748125" cy="74812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2A0EB5E-4BDF-4548-9362-C621E8B7D8A9}">
      <dsp:nvSpPr>
        <dsp:cNvPr id="0" name=""/>
        <dsp:cNvSpPr/>
      </dsp:nvSpPr>
      <dsp:spPr>
        <a:xfrm>
          <a:off x="5217300" y="1714200"/>
          <a:ext cx="213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defRPr cap="all"/>
          </a:pPr>
          <a:r>
            <a:rPr lang="en-US" sz="1900" kern="1200" dirty="0"/>
            <a:t>An email account</a:t>
          </a:r>
        </a:p>
      </dsp:txBody>
      <dsp:txXfrm>
        <a:off x="5217300" y="1714200"/>
        <a:ext cx="2137500"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8C32AB-D266-4E37-937E-D6EBC681E85E}">
      <dsp:nvSpPr>
        <dsp:cNvPr id="0" name=""/>
        <dsp:cNvSpPr/>
      </dsp:nvSpPr>
      <dsp:spPr>
        <a:xfrm>
          <a:off x="610987" y="4200"/>
          <a:ext cx="1303875" cy="1303875"/>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64A1DFB-5ED7-479E-9725-163DA10DCC9F}">
      <dsp:nvSpPr>
        <dsp:cNvPr id="0" name=""/>
        <dsp:cNvSpPr/>
      </dsp:nvSpPr>
      <dsp:spPr>
        <a:xfrm>
          <a:off x="888862" y="282075"/>
          <a:ext cx="748125" cy="748125"/>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818AD74-3E89-4BBF-BC44-79047DD4ABF6}">
      <dsp:nvSpPr>
        <dsp:cNvPr id="0" name=""/>
        <dsp:cNvSpPr/>
      </dsp:nvSpPr>
      <dsp:spPr>
        <a:xfrm>
          <a:off x="194174" y="1714200"/>
          <a:ext cx="213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defRPr cap="all"/>
          </a:pPr>
          <a:r>
            <a:rPr lang="en-US" sz="1900" kern="1200" dirty="0"/>
            <a:t>Job lead cards</a:t>
          </a:r>
        </a:p>
      </dsp:txBody>
      <dsp:txXfrm>
        <a:off x="194174" y="1714200"/>
        <a:ext cx="2137500" cy="720000"/>
      </dsp:txXfrm>
    </dsp:sp>
    <dsp:sp modelId="{210C936A-A8BB-4DC8-9958-5C07F1CFF127}">
      <dsp:nvSpPr>
        <dsp:cNvPr id="0" name=""/>
        <dsp:cNvSpPr/>
      </dsp:nvSpPr>
      <dsp:spPr>
        <a:xfrm>
          <a:off x="5811414" y="0"/>
          <a:ext cx="1303875" cy="1303875"/>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D6DD53-D62E-4A20-9B48-F9904DCC1143}">
      <dsp:nvSpPr>
        <dsp:cNvPr id="0" name=""/>
        <dsp:cNvSpPr/>
      </dsp:nvSpPr>
      <dsp:spPr>
        <a:xfrm>
          <a:off x="6070206" y="219015"/>
          <a:ext cx="748125" cy="74812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2F4D75C-3E3E-4C15-AF61-5BF076051448}">
      <dsp:nvSpPr>
        <dsp:cNvPr id="0" name=""/>
        <dsp:cNvSpPr/>
      </dsp:nvSpPr>
      <dsp:spPr>
        <a:xfrm>
          <a:off x="2705737" y="1714200"/>
          <a:ext cx="213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defRPr cap="all"/>
          </a:pPr>
          <a:r>
            <a:rPr lang="en-US" sz="1900" kern="1200" dirty="0"/>
            <a:t>Job search spreadsheet</a:t>
          </a:r>
        </a:p>
      </dsp:txBody>
      <dsp:txXfrm>
        <a:off x="2705737" y="1714200"/>
        <a:ext cx="2137500" cy="720000"/>
      </dsp:txXfrm>
    </dsp:sp>
    <dsp:sp modelId="{9F3EA983-ECE0-48BA-A89D-694FBCFA07E7}">
      <dsp:nvSpPr>
        <dsp:cNvPr id="0" name=""/>
        <dsp:cNvSpPr/>
      </dsp:nvSpPr>
      <dsp:spPr>
        <a:xfrm>
          <a:off x="3122549" y="48688"/>
          <a:ext cx="1303875" cy="1303875"/>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1B8059-B737-40A6-874F-90DABED303B9}">
      <dsp:nvSpPr>
        <dsp:cNvPr id="0" name=""/>
        <dsp:cNvSpPr/>
      </dsp:nvSpPr>
      <dsp:spPr>
        <a:xfrm>
          <a:off x="3400427" y="379899"/>
          <a:ext cx="748125" cy="74812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2A0EB5E-4BDF-4548-9362-C621E8B7D8A9}">
      <dsp:nvSpPr>
        <dsp:cNvPr id="0" name=""/>
        <dsp:cNvSpPr/>
      </dsp:nvSpPr>
      <dsp:spPr>
        <a:xfrm>
          <a:off x="5217300" y="1714200"/>
          <a:ext cx="213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90000"/>
            </a:lnSpc>
            <a:spcBef>
              <a:spcPct val="0"/>
            </a:spcBef>
            <a:spcAft>
              <a:spcPct val="35000"/>
            </a:spcAft>
            <a:buNone/>
            <a:defRPr cap="all"/>
          </a:pPr>
          <a:r>
            <a:rPr lang="en-US" sz="1900" kern="1200" dirty="0"/>
            <a:t>Daily Job Search Contact Sheet</a:t>
          </a:r>
        </a:p>
      </dsp:txBody>
      <dsp:txXfrm>
        <a:off x="5217300" y="1714200"/>
        <a:ext cx="2137500" cy="720000"/>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DB7646E-8811-423A-9C42-2CBFADA00A96}" type="datetimeFigureOut">
              <a:rPr lang="en-US" smtClean="0"/>
              <a:t>9/9/2021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360E59-1627-4404-ACC5-51C744AB0F27}" type="slidenum">
              <a:rPr lang="en-US" smtClean="0"/>
              <a:t>‹#›</a:t>
            </a:fld>
            <a:endParaRPr lang="en-US"/>
          </a:p>
        </p:txBody>
      </p:sp>
    </p:spTree>
    <p:extLst>
      <p:ext uri="{BB962C8B-B14F-4D97-AF65-F5344CB8AC3E}">
        <p14:creationId xmlns:p14="http://schemas.microsoft.com/office/powerpoint/2010/main" val="5162254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1"/>
                </a:solidFill>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1"/>
                </a:solidFill>
              </a:defRPr>
            </a:lvl1pPr>
          </a:lstStyle>
          <a:p>
            <a:fld id="{D677E230-58DD-43ED-96A1-552DDAB53532}" type="datetimeFigureOut">
              <a:rPr lang="en-US" smtClean="0"/>
              <a:pPr/>
              <a:t>9/9/2021</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1"/>
                </a:solidFill>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1"/>
                </a:solidFill>
              </a:defRPr>
            </a:lvl1pPr>
          </a:lstStyle>
          <a:p>
            <a:fld id="{841221E5-7225-48EB-A4EE-420E7BFCF705}" type="slidenum">
              <a:rPr lang="en-US" smtClean="0"/>
              <a:pPr/>
              <a:t>‹#›</a:t>
            </a:fld>
            <a:endParaRPr lang="en-US"/>
          </a:p>
        </p:txBody>
      </p:sp>
    </p:spTree>
    <p:extLst>
      <p:ext uri="{BB962C8B-B14F-4D97-AF65-F5344CB8AC3E}">
        <p14:creationId xmlns:p14="http://schemas.microsoft.com/office/powerpoint/2010/main" val="1556669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2"/>
                </a:solidFill>
                <a:effectLst/>
                <a:latin typeface="+mn-lt"/>
                <a:ea typeface="+mn-ea"/>
                <a:cs typeface="+mn-cs"/>
              </a:rPr>
              <a:t>The Getting the Job You Really Want presentations for the seventh edition are brought to you by JIST Career Solutions, a leading provider of materials and technology that help build essential skills for career, academic, and life success.</a:t>
            </a:r>
          </a:p>
          <a:p>
            <a:endParaRPr lang="en-US" dirty="0"/>
          </a:p>
        </p:txBody>
      </p:sp>
      <p:sp>
        <p:nvSpPr>
          <p:cNvPr id="4" name="Slide Number Placeholder 3"/>
          <p:cNvSpPr>
            <a:spLocks noGrp="1"/>
          </p:cNvSpPr>
          <p:nvPr>
            <p:ph type="sldNum" sz="quarter" idx="5"/>
          </p:nvPr>
        </p:nvSpPr>
        <p:spPr/>
        <p:txBody>
          <a:bodyPr/>
          <a:lstStyle/>
          <a:p>
            <a:fld id="{841221E5-7225-48EB-A4EE-420E7BFCF705}" type="slidenum">
              <a:rPr lang="en-US" smtClean="0"/>
              <a:pPr/>
              <a:t>1</a:t>
            </a:fld>
            <a:endParaRPr lang="en-US"/>
          </a:p>
        </p:txBody>
      </p:sp>
    </p:spTree>
    <p:extLst>
      <p:ext uri="{BB962C8B-B14F-4D97-AF65-F5344CB8AC3E}">
        <p14:creationId xmlns:p14="http://schemas.microsoft.com/office/powerpoint/2010/main" val="41762094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MinionPro-Regular"/>
              </a:rPr>
              <a:t>Before you get serious about looking for a job, it pays to get organized.</a:t>
            </a:r>
          </a:p>
          <a:p>
            <a:pPr algn="l"/>
            <a:r>
              <a:rPr lang="en-US" sz="1800" b="0" i="0" u="none" strike="noStrike" baseline="0" dirty="0">
                <a:latin typeface="MinionPro-Regular"/>
              </a:rPr>
              <a:t>Getting a job can be a lot of work, and it can sometimes take longer than</a:t>
            </a:r>
          </a:p>
          <a:p>
            <a:pPr algn="l"/>
            <a:r>
              <a:rPr lang="en-US" sz="1800" b="0" i="0" u="none" strike="noStrike" baseline="0" dirty="0">
                <a:latin typeface="MinionPro-Regular"/>
              </a:rPr>
              <a:t>you think.</a:t>
            </a:r>
          </a:p>
          <a:p>
            <a:pPr algn="l"/>
            <a:endParaRPr lang="en-US" sz="1200" kern="1200" dirty="0">
              <a:solidFill>
                <a:schemeClr val="tx2"/>
              </a:solidFill>
              <a:effectLst/>
              <a:latin typeface="+mn-lt"/>
              <a:ea typeface="+mn-ea"/>
              <a:cs typeface="+mn-cs"/>
            </a:endParaRPr>
          </a:p>
          <a:p>
            <a:pPr algn="l"/>
            <a:r>
              <a:rPr lang="en-US" sz="1200" kern="1200" dirty="0">
                <a:solidFill>
                  <a:schemeClr val="tx2"/>
                </a:solidFill>
                <a:effectLst/>
                <a:latin typeface="+mn-lt"/>
                <a:ea typeface="+mn-ea"/>
                <a:cs typeface="+mn-cs"/>
              </a:rPr>
              <a:t>This presentation will help you </a:t>
            </a:r>
            <a:r>
              <a:rPr lang="en-US" sz="1800" b="0" i="0" u="none" strike="noStrike" kern="1200" baseline="0" dirty="0">
                <a:solidFill>
                  <a:srgbClr val="000000"/>
                </a:solidFill>
                <a:effectLst/>
                <a:latin typeface="HelveticaNeueLTStd-Roman"/>
                <a:ea typeface="+mn-ea"/>
                <a:cs typeface="+mn-cs"/>
              </a:rPr>
              <a:t>u</a:t>
            </a:r>
            <a:r>
              <a:rPr lang="en-US" sz="1800" b="0" i="0" u="none" strike="noStrike" baseline="0" dirty="0">
                <a:solidFill>
                  <a:srgbClr val="000000"/>
                </a:solidFill>
                <a:latin typeface="HelveticaNeueLTStd-Roman"/>
              </a:rPr>
              <a:t>nderstand why getting more interviews can help shorten your job search and assist you make a list of supplies and resources for your job search office.</a:t>
            </a:r>
            <a:endParaRPr lang="en-US" dirty="0"/>
          </a:p>
        </p:txBody>
      </p:sp>
      <p:sp>
        <p:nvSpPr>
          <p:cNvPr id="4" name="Slide Number Placeholder 3"/>
          <p:cNvSpPr>
            <a:spLocks noGrp="1"/>
          </p:cNvSpPr>
          <p:nvPr>
            <p:ph type="sldNum" sz="quarter" idx="5"/>
          </p:nvPr>
        </p:nvSpPr>
        <p:spPr/>
        <p:txBody>
          <a:bodyPr/>
          <a:lstStyle/>
          <a:p>
            <a:fld id="{841221E5-7225-48EB-A4EE-420E7BFCF705}" type="slidenum">
              <a:rPr lang="en-US" smtClean="0"/>
              <a:pPr/>
              <a:t>2</a:t>
            </a:fld>
            <a:endParaRPr lang="en-US"/>
          </a:p>
        </p:txBody>
      </p:sp>
    </p:spTree>
    <p:extLst>
      <p:ext uri="{BB962C8B-B14F-4D97-AF65-F5344CB8AC3E}">
        <p14:creationId xmlns:p14="http://schemas.microsoft.com/office/powerpoint/2010/main" val="1830671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MinionPro-Regular"/>
              </a:rPr>
              <a:t>Getting interviews is a very important part of the job search process. Most</a:t>
            </a:r>
          </a:p>
          <a:p>
            <a:pPr algn="l"/>
            <a:r>
              <a:rPr lang="en-US" sz="1800" b="0" i="0" u="none" strike="noStrike" baseline="0" dirty="0">
                <a:latin typeface="MinionPro-Regular"/>
              </a:rPr>
              <a:t>employers will not hire someone without interviewing them first. In fact,</a:t>
            </a:r>
          </a:p>
          <a:p>
            <a:pPr algn="l"/>
            <a:r>
              <a:rPr lang="en-US" sz="1800" b="0" i="0" u="none" strike="noStrike" baseline="0" dirty="0">
                <a:latin typeface="MinionPro-Regular"/>
              </a:rPr>
              <a:t>you may be asked to complete two or even three interviews before you</a:t>
            </a:r>
          </a:p>
          <a:p>
            <a:pPr algn="l"/>
            <a:r>
              <a:rPr lang="en-US" sz="1800" b="0" i="0" u="none" strike="noStrike" baseline="0" dirty="0">
                <a:latin typeface="MinionPro-Regular"/>
              </a:rPr>
              <a:t>are offered a job. The whole</a:t>
            </a:r>
          </a:p>
          <a:p>
            <a:pPr algn="l"/>
            <a:r>
              <a:rPr lang="en-US" sz="1800" b="0" i="0" u="none" strike="noStrike" baseline="0" dirty="0">
                <a:latin typeface="MinionPro-Regular"/>
              </a:rPr>
              <a:t>process can take a number of weeks. Here is a sample timeline of how a job search might play out.</a:t>
            </a:r>
          </a:p>
          <a:p>
            <a:pPr algn="l"/>
            <a:endParaRPr lang="en-US" sz="1800" b="0" i="0" u="none" strike="noStrike" kern="1200" baseline="0" dirty="0">
              <a:solidFill>
                <a:schemeClr val="tx2"/>
              </a:solidFill>
              <a:effectLst/>
              <a:latin typeface="MinionPro-Regular"/>
              <a:ea typeface="+mn-ea"/>
              <a:cs typeface="+mn-cs"/>
            </a:endParaRPr>
          </a:p>
          <a:p>
            <a:pPr algn="l"/>
            <a:r>
              <a:rPr lang="en-US" sz="1800" b="0" i="0" u="none" strike="noStrike" kern="1200" baseline="0" dirty="0">
                <a:solidFill>
                  <a:schemeClr val="tx2"/>
                </a:solidFill>
                <a:effectLst/>
                <a:latin typeface="MinionPro-Regular"/>
                <a:ea typeface="+mn-ea"/>
                <a:cs typeface="+mn-cs"/>
              </a:rPr>
              <a:t>Today, you apply for a job online. The waiting begins.</a:t>
            </a:r>
          </a:p>
          <a:p>
            <a:pPr algn="l"/>
            <a:endParaRPr lang="en-US" sz="1800" b="0" i="0" u="none" strike="noStrike" kern="1200" baseline="0" dirty="0">
              <a:solidFill>
                <a:schemeClr val="tx2"/>
              </a:solidFill>
              <a:effectLst/>
              <a:latin typeface="MinionPro-Regular"/>
              <a:ea typeface="+mn-ea"/>
              <a:cs typeface="+mn-cs"/>
            </a:endParaRPr>
          </a:p>
          <a:p>
            <a:pPr algn="l"/>
            <a:r>
              <a:rPr lang="en-US" sz="1800" b="0" i="0" u="none" strike="noStrike" kern="1200" baseline="0" dirty="0">
                <a:solidFill>
                  <a:schemeClr val="tx2"/>
                </a:solidFill>
                <a:effectLst/>
                <a:latin typeface="MinionPro-Regular"/>
                <a:ea typeface="+mn-ea"/>
                <a:cs typeface="+mn-cs"/>
              </a:rPr>
              <a:t>In 2 weeks, you get a call back about the job.</a:t>
            </a:r>
          </a:p>
          <a:p>
            <a:pPr algn="l"/>
            <a:endParaRPr lang="en-US" sz="1800" b="0" i="0" u="none" strike="noStrike" kern="1200" baseline="0" dirty="0">
              <a:solidFill>
                <a:schemeClr val="tx2"/>
              </a:solidFill>
              <a:effectLst/>
              <a:latin typeface="MinionPro-Regular"/>
              <a:ea typeface="+mn-ea"/>
              <a:cs typeface="+mn-cs"/>
            </a:endParaRPr>
          </a:p>
          <a:p>
            <a:pPr algn="l"/>
            <a:r>
              <a:rPr lang="en-US" sz="1800" b="0" i="0" u="none" strike="noStrike" kern="1200" baseline="0" dirty="0">
                <a:solidFill>
                  <a:schemeClr val="tx2"/>
                </a:solidFill>
                <a:effectLst/>
                <a:latin typeface="MinionPro-Regular"/>
                <a:ea typeface="+mn-ea"/>
                <a:cs typeface="+mn-cs"/>
              </a:rPr>
              <a:t>3 weeks in, you are screened either on the phone or on video by the human resources department.</a:t>
            </a:r>
          </a:p>
          <a:p>
            <a:pPr algn="l"/>
            <a:endParaRPr lang="en-US" sz="1800" b="0" i="0" u="none" strike="noStrike" kern="1200" baseline="0" dirty="0">
              <a:solidFill>
                <a:schemeClr val="tx2"/>
              </a:solidFill>
              <a:effectLst/>
              <a:latin typeface="MinionPro-Regular"/>
              <a:ea typeface="+mn-ea"/>
              <a:cs typeface="+mn-cs"/>
            </a:endParaRPr>
          </a:p>
          <a:p>
            <a:pPr algn="l"/>
            <a:r>
              <a:rPr lang="en-US" sz="1800" b="0" i="0" u="none" strike="noStrike" kern="1200" baseline="0" dirty="0">
                <a:solidFill>
                  <a:schemeClr val="tx2"/>
                </a:solidFill>
                <a:effectLst/>
                <a:latin typeface="MinionPro-Regular"/>
                <a:ea typeface="+mn-ea"/>
                <a:cs typeface="+mn-cs"/>
              </a:rPr>
              <a:t>4 weeks in, you get a second interview in person.</a:t>
            </a:r>
          </a:p>
          <a:p>
            <a:pPr algn="l"/>
            <a:endParaRPr lang="en-US" sz="1800" b="0" i="0" u="none" strike="noStrike" kern="1200" baseline="0" dirty="0">
              <a:solidFill>
                <a:schemeClr val="tx2"/>
              </a:solidFill>
              <a:effectLst/>
              <a:latin typeface="MinionPro-Regular"/>
              <a:ea typeface="+mn-ea"/>
              <a:cs typeface="+mn-cs"/>
            </a:endParaRPr>
          </a:p>
          <a:p>
            <a:pPr algn="l"/>
            <a:r>
              <a:rPr lang="en-US" sz="1800" b="0" i="0" u="none" strike="noStrike" kern="1200" baseline="0" dirty="0">
                <a:solidFill>
                  <a:schemeClr val="tx2"/>
                </a:solidFill>
                <a:effectLst/>
                <a:latin typeface="MinionPro-Regular"/>
                <a:ea typeface="+mn-ea"/>
                <a:cs typeface="+mn-cs"/>
              </a:rPr>
              <a:t>6 weeks in, you get the third and final interview where you meet the boss.</a:t>
            </a:r>
          </a:p>
          <a:p>
            <a:pPr algn="l"/>
            <a:endParaRPr lang="en-US" sz="1800" b="0" i="0" u="none" strike="noStrike" kern="1200" baseline="0" dirty="0">
              <a:solidFill>
                <a:schemeClr val="tx2"/>
              </a:solidFill>
              <a:effectLst/>
              <a:latin typeface="MinionPro-Regular"/>
              <a:ea typeface="+mn-ea"/>
              <a:cs typeface="+mn-cs"/>
            </a:endParaRPr>
          </a:p>
          <a:p>
            <a:pPr algn="l"/>
            <a:r>
              <a:rPr lang="en-US" sz="1800" b="0" i="0" u="none" strike="noStrike" kern="1200" baseline="0" dirty="0">
                <a:solidFill>
                  <a:schemeClr val="tx2"/>
                </a:solidFill>
                <a:effectLst/>
                <a:latin typeface="MinionPro-Regular"/>
                <a:ea typeface="+mn-ea"/>
                <a:cs typeface="+mn-cs"/>
              </a:rPr>
              <a:t>Finally, in about 8 weeks, you might get a job offer.</a:t>
            </a:r>
            <a:endParaRPr lang="en-US" sz="1200" kern="1200" dirty="0">
              <a:solidFill>
                <a:schemeClr val="tx2"/>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841221E5-7225-48EB-A4EE-420E7BFCF705}" type="slidenum">
              <a:rPr lang="en-US" smtClean="0"/>
              <a:pPr/>
              <a:t>3</a:t>
            </a:fld>
            <a:endParaRPr lang="en-US"/>
          </a:p>
        </p:txBody>
      </p:sp>
    </p:spTree>
    <p:extLst>
      <p:ext uri="{BB962C8B-B14F-4D97-AF65-F5344CB8AC3E}">
        <p14:creationId xmlns:p14="http://schemas.microsoft.com/office/powerpoint/2010/main" val="2203536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MinionPro-Regular"/>
              </a:rPr>
              <a:t>To organize your job search as if it were a job, you need a place to work.</a:t>
            </a:r>
          </a:p>
          <a:p>
            <a:pPr algn="l"/>
            <a:r>
              <a:rPr lang="en-US" sz="1800" b="0" i="0" u="none" strike="noStrike" baseline="0" dirty="0">
                <a:latin typeface="MinionPro-Regular"/>
              </a:rPr>
              <a:t>Usually, this is a spot in your home, but think of it as a mobile office. The important thing is that it be a quiet place where you won’t</a:t>
            </a:r>
          </a:p>
          <a:p>
            <a:pPr algn="l"/>
            <a:r>
              <a:rPr lang="en-US" sz="1800" b="0" i="0" u="none" strike="noStrike" baseline="0" dirty="0">
                <a:latin typeface="MinionPro-Regular"/>
              </a:rPr>
              <a:t>be distracted or disturbed. Following are some things you will need to set</a:t>
            </a:r>
          </a:p>
          <a:p>
            <a:pPr algn="l"/>
            <a:r>
              <a:rPr lang="en-US" sz="1800" b="0" i="0" u="none" strike="noStrike" baseline="0" dirty="0">
                <a:latin typeface="MinionPro-Regular"/>
              </a:rPr>
              <a:t>up your office.</a:t>
            </a:r>
          </a:p>
          <a:p>
            <a:pPr algn="l"/>
            <a:endParaRPr lang="en-US" sz="1800" b="0" i="0" u="none" strike="noStrike" baseline="0" dirty="0">
              <a:solidFill>
                <a:srgbClr val="000000"/>
              </a:solidFill>
              <a:latin typeface="MinionPro-Regular"/>
            </a:endParaRPr>
          </a:p>
          <a:p>
            <a:pPr algn="l"/>
            <a:r>
              <a:rPr lang="en-US" sz="1800" b="1" i="0" u="none" strike="noStrike" baseline="0" dirty="0">
                <a:latin typeface="MinionPro-Bold"/>
              </a:rPr>
              <a:t>A phone. </a:t>
            </a:r>
            <a:r>
              <a:rPr lang="en-US" sz="1800" b="0" i="0" u="none" strike="noStrike" baseline="0" dirty="0">
                <a:latin typeface="MinionPro-Regular"/>
              </a:rPr>
              <a:t>Employers need a way to contact you, so a phone is a basic</a:t>
            </a:r>
          </a:p>
          <a:p>
            <a:pPr algn="l"/>
            <a:r>
              <a:rPr lang="en-US" sz="1800" b="0" i="0" u="none" strike="noStrike" baseline="0" dirty="0">
                <a:latin typeface="MinionPro-Regular"/>
              </a:rPr>
              <a:t>necessity.</a:t>
            </a:r>
            <a:endParaRPr lang="en-US" sz="1800" b="0" i="0" u="none" strike="noStrike" baseline="0" dirty="0">
              <a:solidFill>
                <a:srgbClr val="000000"/>
              </a:solidFill>
              <a:latin typeface="MinionPro-Regular"/>
            </a:endParaRPr>
          </a:p>
          <a:p>
            <a:pPr algn="l"/>
            <a:endParaRPr lang="en-US" sz="1800" b="0" i="0" u="none" strike="noStrike" baseline="0" dirty="0">
              <a:solidFill>
                <a:srgbClr val="000000"/>
              </a:solidFill>
              <a:latin typeface="MinionPro-Regular"/>
            </a:endParaRPr>
          </a:p>
          <a:p>
            <a:pPr algn="l"/>
            <a:r>
              <a:rPr lang="en-US" sz="1800" b="1" i="0" u="none" strike="noStrike" baseline="0" dirty="0">
                <a:latin typeface="MinionPro-Bold"/>
              </a:rPr>
              <a:t>A computer with internet access. </a:t>
            </a:r>
            <a:r>
              <a:rPr lang="en-US" sz="1800" b="0" i="0" u="none" strike="noStrike" baseline="0" dirty="0">
                <a:latin typeface="MinionPro-Regular"/>
              </a:rPr>
              <a:t>Although 52% of job seekers</a:t>
            </a:r>
          </a:p>
          <a:p>
            <a:pPr algn="l"/>
            <a:r>
              <a:rPr lang="en-US" sz="1800" b="0" i="0" u="none" strike="noStrike" baseline="0" dirty="0">
                <a:latin typeface="MinionPro-Regular"/>
              </a:rPr>
              <a:t>use a smartphone to search and apply for jobs, a full-size laptop or</a:t>
            </a:r>
          </a:p>
          <a:p>
            <a:pPr algn="l"/>
            <a:r>
              <a:rPr lang="en-US" sz="1800" b="0" i="0" u="none" strike="noStrike" baseline="0" dirty="0">
                <a:latin typeface="MinionPro-Regular"/>
              </a:rPr>
              <a:t>desktop computer is handier for formatting a resume and filling in</a:t>
            </a:r>
          </a:p>
          <a:p>
            <a:pPr algn="l"/>
            <a:r>
              <a:rPr lang="en-US" sz="1800" b="0" i="0" u="none" strike="noStrike" baseline="0" dirty="0">
                <a:latin typeface="MinionPro-Regular"/>
              </a:rPr>
              <a:t>online job applications.</a:t>
            </a:r>
          </a:p>
          <a:p>
            <a:pPr algn="l"/>
            <a:endParaRPr lang="en-US" sz="1800" b="0" i="0" u="none" strike="noStrike" baseline="0" dirty="0">
              <a:solidFill>
                <a:srgbClr val="000000"/>
              </a:solidFill>
              <a:latin typeface="MinionPro-Regular"/>
            </a:endParaRPr>
          </a:p>
          <a:p>
            <a:pPr algn="l"/>
            <a:r>
              <a:rPr lang="en-US" sz="1800" b="1" i="0" u="none" strike="noStrike" baseline="0" dirty="0">
                <a:latin typeface="MinionPro-Bold"/>
              </a:rPr>
              <a:t>An email account. </a:t>
            </a:r>
            <a:r>
              <a:rPr lang="en-US" sz="1800" b="0" i="0" u="none" strike="noStrike" baseline="0" dirty="0">
                <a:latin typeface="MinionPro-Regular"/>
              </a:rPr>
              <a:t>You’ll need an email address to apply for jobs</a:t>
            </a:r>
          </a:p>
          <a:p>
            <a:pPr algn="l"/>
            <a:r>
              <a:rPr lang="en-US" sz="1800" b="0" i="0" u="none" strike="noStrike" baseline="0" dirty="0">
                <a:latin typeface="MinionPro-Regular"/>
              </a:rPr>
              <a:t>online. Consider setting up a separate account specifically for</a:t>
            </a:r>
          </a:p>
          <a:p>
            <a:pPr algn="l"/>
            <a:r>
              <a:rPr lang="en-US" sz="1800" b="0" i="0" u="none" strike="noStrike" baseline="0" dirty="0">
                <a:latin typeface="MinionPro-Regular"/>
              </a:rPr>
              <a:t>your job search.</a:t>
            </a:r>
            <a:endParaRPr lang="en-US" sz="1800" b="0" i="0" u="none" strike="noStrike" baseline="0" dirty="0">
              <a:solidFill>
                <a:srgbClr val="000000"/>
              </a:solidFill>
              <a:latin typeface="MinionPro-Regular"/>
            </a:endParaRPr>
          </a:p>
          <a:p>
            <a:pPr algn="l"/>
            <a:endParaRPr lang="en-US" sz="1800" b="0" i="0" u="none" strike="noStrike" baseline="0" dirty="0">
              <a:solidFill>
                <a:srgbClr val="000000"/>
              </a:solidFill>
              <a:latin typeface="MinionPro-Regular"/>
            </a:endParaRPr>
          </a:p>
          <a:p>
            <a:pPr algn="l"/>
            <a:r>
              <a:rPr lang="en-US" sz="1800" b="0" i="0" u="none" strike="noStrike" baseline="0" dirty="0">
                <a:latin typeface="MinionPro-Regular"/>
              </a:rPr>
              <a:t>Consider purchasing a </a:t>
            </a:r>
            <a:r>
              <a:rPr lang="en-US" sz="1800" b="0" i="0" u="none" strike="noStrike" baseline="0" dirty="0" err="1">
                <a:latin typeface="MinionPro-Regular"/>
              </a:rPr>
              <a:t>professionallooking</a:t>
            </a:r>
            <a:endParaRPr lang="en-US" sz="1800" b="0" i="0" u="none" strike="noStrike" baseline="0" dirty="0">
              <a:latin typeface="MinionPro-Regular"/>
            </a:endParaRPr>
          </a:p>
          <a:p>
            <a:pPr algn="l"/>
            <a:r>
              <a:rPr lang="en-US" sz="1800" b="0" i="0" u="none" strike="noStrike" baseline="0" dirty="0">
                <a:latin typeface="MinionPro-Regular"/>
              </a:rPr>
              <a:t>binder or portfolio to hold paperwork, such as extra copies of your</a:t>
            </a:r>
          </a:p>
          <a:p>
            <a:pPr algn="l"/>
            <a:r>
              <a:rPr lang="en-US" sz="1800" b="0" i="0" u="none" strike="noStrike" baseline="0" dirty="0">
                <a:latin typeface="MinionPro-Regular"/>
              </a:rPr>
              <a:t>resume, and a laptop bag or briefcase.</a:t>
            </a:r>
            <a:endParaRPr lang="en-US" sz="1800" b="0" i="0" u="none" strike="noStrike" baseline="0" dirty="0">
              <a:solidFill>
                <a:srgbClr val="000000"/>
              </a:solidFill>
              <a:latin typeface="MinionPro-Regular"/>
            </a:endParaRPr>
          </a:p>
          <a:p>
            <a:pPr algn="l"/>
            <a:endParaRPr lang="en-US" sz="1800" b="0" i="0" u="none" strike="noStrike" baseline="0" dirty="0">
              <a:solidFill>
                <a:srgbClr val="000000"/>
              </a:solidFill>
              <a:latin typeface="MinionPro-Regular"/>
            </a:endParaRPr>
          </a:p>
          <a:p>
            <a:pPr algn="l"/>
            <a:endParaRPr lang="en-US" sz="1800" b="0" i="0" u="none" strike="noStrike" baseline="0" dirty="0">
              <a:solidFill>
                <a:srgbClr val="000000"/>
              </a:solidFill>
              <a:latin typeface="MinionPro-Regular"/>
            </a:endParaRPr>
          </a:p>
        </p:txBody>
      </p:sp>
      <p:sp>
        <p:nvSpPr>
          <p:cNvPr id="4" name="Slide Number Placeholder 3"/>
          <p:cNvSpPr>
            <a:spLocks noGrp="1"/>
          </p:cNvSpPr>
          <p:nvPr>
            <p:ph type="sldNum" sz="quarter" idx="5"/>
          </p:nvPr>
        </p:nvSpPr>
        <p:spPr/>
        <p:txBody>
          <a:bodyPr/>
          <a:lstStyle/>
          <a:p>
            <a:fld id="{841221E5-7225-48EB-A4EE-420E7BFCF705}" type="slidenum">
              <a:rPr lang="en-US" smtClean="0"/>
              <a:pPr/>
              <a:t>4</a:t>
            </a:fld>
            <a:endParaRPr lang="en-US"/>
          </a:p>
        </p:txBody>
      </p:sp>
    </p:spTree>
    <p:extLst>
      <p:ext uri="{BB962C8B-B14F-4D97-AF65-F5344CB8AC3E}">
        <p14:creationId xmlns:p14="http://schemas.microsoft.com/office/powerpoint/2010/main" val="9688903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MinionPro-Regular"/>
              </a:rPr>
              <a:t>Most job seekers don’t have a plan,</a:t>
            </a:r>
          </a:p>
          <a:p>
            <a:pPr algn="l"/>
            <a:r>
              <a:rPr lang="en-US" sz="1800" b="0" i="0" u="none" strike="noStrike" baseline="0" dirty="0">
                <a:latin typeface="MinionPro-Regular"/>
              </a:rPr>
              <a:t>and this is one reason why they don’t get much done. If you follow these</a:t>
            </a:r>
          </a:p>
          <a:p>
            <a:pPr algn="l"/>
            <a:r>
              <a:rPr lang="en-US" sz="1800" b="0" i="0" u="none" strike="noStrike" baseline="0" dirty="0">
                <a:latin typeface="MinionPro-Regular"/>
              </a:rPr>
              <a:t>steps to create your own weekly job search plan, you will have greater</a:t>
            </a:r>
          </a:p>
          <a:p>
            <a:pPr algn="l"/>
            <a:r>
              <a:rPr lang="en-US" sz="1800" b="0" i="0" u="none" strike="noStrike" baseline="0" dirty="0">
                <a:latin typeface="MinionPro-Regular"/>
              </a:rPr>
              <a:t>success.</a:t>
            </a:r>
          </a:p>
          <a:p>
            <a:pPr algn="l"/>
            <a:endParaRPr lang="en-US" sz="1800" b="0" i="0" u="none" strike="noStrike" baseline="0" dirty="0">
              <a:latin typeface="MinionPro-Regular"/>
            </a:endParaRPr>
          </a:p>
          <a:p>
            <a:pPr algn="l"/>
            <a:r>
              <a:rPr lang="en-US" sz="1800" b="0" i="1" u="none" strike="noStrike" baseline="0" dirty="0">
                <a:latin typeface="HelveticaNeueLTStd-MdCnO"/>
              </a:rPr>
              <a:t>Step 1: Set Aside a Number of Hours Per Week</a:t>
            </a:r>
            <a:endParaRPr lang="en-US" sz="1800" b="0" i="0" u="none" strike="noStrike" baseline="0" dirty="0">
              <a:latin typeface="MinionPro-Regular"/>
            </a:endParaRPr>
          </a:p>
          <a:p>
            <a:pPr algn="l"/>
            <a:r>
              <a:rPr lang="en-US" sz="1800" b="0" i="0" u="none" strike="noStrike" baseline="0" dirty="0">
                <a:latin typeface="MinionPro-Regular"/>
              </a:rPr>
              <a:t>If possible, aim to spend at least 25 hours. If you already have a job, go to school, or</a:t>
            </a:r>
          </a:p>
          <a:p>
            <a:pPr algn="l"/>
            <a:r>
              <a:rPr lang="en-US" sz="1800" b="0" i="0" u="none" strike="noStrike" baseline="0" dirty="0">
                <a:latin typeface="MinionPro-Regular"/>
              </a:rPr>
              <a:t>have other responsibilities, you will obviously have less time, but just do</a:t>
            </a:r>
          </a:p>
          <a:p>
            <a:pPr algn="l"/>
            <a:r>
              <a:rPr lang="en-US" sz="1800" b="0" i="0" u="none" strike="noStrike" baseline="0" dirty="0">
                <a:latin typeface="MinionPro-Regular"/>
              </a:rPr>
              <a:t>the best you can. Schedule interviews for early mornings, lunchtimes, or</a:t>
            </a:r>
          </a:p>
          <a:p>
            <a:pPr algn="l"/>
            <a:r>
              <a:rPr lang="en-US" sz="1800" b="0" i="0" u="none" strike="noStrike" baseline="0" dirty="0">
                <a:latin typeface="MinionPro-Regular"/>
              </a:rPr>
              <a:t>any other times you can squeeze them into your schedule.</a:t>
            </a:r>
          </a:p>
          <a:p>
            <a:pPr algn="l"/>
            <a:endParaRPr lang="en-US" sz="1800" b="0" i="0" u="none" strike="noStrike" baseline="0" dirty="0">
              <a:latin typeface="MinionPro-Regular"/>
            </a:endParaRPr>
          </a:p>
          <a:p>
            <a:pPr algn="l"/>
            <a:r>
              <a:rPr lang="en-US" sz="1800" b="0" i="1" u="none" strike="noStrike" baseline="0" dirty="0">
                <a:latin typeface="HelveticaNeueLTStd-MdCnO"/>
              </a:rPr>
              <a:t>Step 2: Set Your Job Search Days</a:t>
            </a:r>
            <a:endParaRPr lang="en-US" sz="1800" b="0" i="0" u="none" strike="noStrike" baseline="0" dirty="0">
              <a:latin typeface="MinionPro-Regular"/>
            </a:endParaRPr>
          </a:p>
          <a:p>
            <a:pPr algn="l"/>
            <a:r>
              <a:rPr lang="en-US" sz="1800" b="0" i="0" u="none" strike="noStrike" baseline="0" dirty="0">
                <a:latin typeface="MinionPro-Regular"/>
              </a:rPr>
              <a:t>Decide which days each week you will dedicate time to looking for a job.</a:t>
            </a:r>
          </a:p>
          <a:p>
            <a:pPr algn="l"/>
            <a:r>
              <a:rPr lang="en-US" sz="1800" b="0" i="0" u="none" strike="noStrike" baseline="0" dirty="0">
                <a:latin typeface="MinionPro-Regular"/>
              </a:rPr>
              <a:t>Most organizations are open Monday through Friday, so these are usually</a:t>
            </a:r>
          </a:p>
          <a:p>
            <a:pPr algn="l"/>
            <a:r>
              <a:rPr lang="en-US" sz="1800" b="0" i="0" u="none" strike="noStrike" baseline="0" dirty="0">
                <a:latin typeface="MinionPro-Regular"/>
              </a:rPr>
              <a:t>the best days to conduct your search. However, if you have another job</a:t>
            </a:r>
          </a:p>
          <a:p>
            <a:pPr algn="l"/>
            <a:r>
              <a:rPr lang="en-US" sz="1800" b="0" i="0" u="none" strike="noStrike" baseline="0" dirty="0">
                <a:latin typeface="MinionPro-Regular"/>
              </a:rPr>
              <a:t>or commitments during the week, the weekend might be your best time</a:t>
            </a:r>
          </a:p>
          <a:p>
            <a:pPr algn="l"/>
            <a:r>
              <a:rPr lang="en-US" sz="1800" b="0" i="0" u="none" strike="noStrike" baseline="0" dirty="0">
                <a:latin typeface="MinionPro-Regular"/>
              </a:rPr>
              <a:t>to go job hunting.</a:t>
            </a:r>
          </a:p>
          <a:p>
            <a:pPr algn="l"/>
            <a:endParaRPr lang="en-US" sz="1800" b="0" i="0" u="none" strike="noStrike" baseline="0" dirty="0">
              <a:latin typeface="MinionPro-Regular"/>
            </a:endParaRPr>
          </a:p>
          <a:p>
            <a:pPr algn="l"/>
            <a:r>
              <a:rPr lang="en-US" sz="1800" b="0" i="1" u="none" strike="noStrike" baseline="0" dirty="0">
                <a:latin typeface="HelveticaNeueLTStd-MdCnO"/>
              </a:rPr>
              <a:t>Step 3: Set the Hours and Times for Each Day</a:t>
            </a:r>
            <a:endParaRPr lang="en-US" sz="1800" b="0" i="0" u="none" strike="noStrike" baseline="0" dirty="0">
              <a:latin typeface="MinionPro-Regular"/>
            </a:endParaRPr>
          </a:p>
          <a:p>
            <a:pPr algn="l"/>
            <a:r>
              <a:rPr lang="en-US" sz="1800" b="0" i="0" u="none" strike="noStrike" baseline="0" dirty="0">
                <a:latin typeface="MinionPro-Regular"/>
              </a:rPr>
              <a:t>Establish the specific hours and</a:t>
            </a:r>
          </a:p>
          <a:p>
            <a:pPr algn="l"/>
            <a:r>
              <a:rPr lang="en-US" sz="1800" b="0" i="0" u="none" strike="noStrike" baseline="0" dirty="0">
                <a:latin typeface="MinionPro-Regular"/>
              </a:rPr>
              <a:t>times you will search for work each day. For example, if Monday is a day</a:t>
            </a:r>
          </a:p>
          <a:p>
            <a:pPr algn="l"/>
            <a:r>
              <a:rPr lang="en-US" sz="1800" b="0" i="0" u="none" strike="noStrike" baseline="0" dirty="0">
                <a:latin typeface="MinionPro-Regular"/>
              </a:rPr>
              <a:t>you will look for work, you may decide to spend six hours looking on that</a:t>
            </a:r>
          </a:p>
          <a:p>
            <a:pPr algn="l"/>
            <a:r>
              <a:rPr lang="en-US" sz="1800" b="0" i="0" u="none" strike="noStrike" baseline="0" dirty="0">
                <a:latin typeface="MinionPro-Regular"/>
              </a:rPr>
              <a:t>day. Set up an easy to follow schedule that will help you keep consistent hours.</a:t>
            </a:r>
          </a:p>
          <a:p>
            <a:pPr algn="l"/>
            <a:endParaRPr lang="en-US" sz="1800" b="0" i="0" u="none" strike="noStrike" baseline="0" dirty="0">
              <a:latin typeface="MinionPro-Regular"/>
            </a:endParaRPr>
          </a:p>
          <a:p>
            <a:pPr algn="l"/>
            <a:r>
              <a:rPr lang="en-US" sz="1800" b="0" i="1" u="none" strike="noStrike" baseline="0" dirty="0">
                <a:latin typeface="HelveticaNeueLTStd-MdCnO"/>
              </a:rPr>
              <a:t>Step 4: Record Your Daily Goals</a:t>
            </a:r>
            <a:endParaRPr lang="en-US" sz="1800" b="0" i="0" u="none" strike="noStrike" baseline="0" dirty="0">
              <a:latin typeface="MinionPro-Regular"/>
            </a:endParaRPr>
          </a:p>
          <a:p>
            <a:pPr algn="l"/>
            <a:r>
              <a:rPr lang="en-US" sz="1800" b="0" i="0" u="none" strike="noStrike" baseline="0" dirty="0">
                <a:latin typeface="MinionPro-Regular"/>
              </a:rPr>
              <a:t>You need a daily plan to get the</a:t>
            </a:r>
          </a:p>
          <a:p>
            <a:pPr algn="l"/>
            <a:r>
              <a:rPr lang="en-US" sz="1800" b="0" i="0" u="none" strike="noStrike" baseline="0" dirty="0">
                <a:latin typeface="MinionPro-Regular"/>
              </a:rPr>
              <a:t>most out of your time. Create a list ahead of time of what sorts of activities you want to do (such as internet research, sending emails and making calls for interviews). As you complete each goal, check it off</a:t>
            </a:r>
          </a:p>
          <a:p>
            <a:pPr algn="l"/>
            <a:endParaRPr lang="en-US" sz="1800" b="0" i="0" u="none" strike="noStrike" baseline="0" dirty="0">
              <a:latin typeface="MinionPro-Regular"/>
            </a:endParaRPr>
          </a:p>
          <a:p>
            <a:pPr algn="l"/>
            <a:r>
              <a:rPr lang="en-US" sz="1800" b="0" i="1" u="none" strike="noStrike" baseline="0" dirty="0">
                <a:latin typeface="HelveticaNeueLTStd-MdCnO"/>
              </a:rPr>
              <a:t>Step 5: Create a Weekly Schedule</a:t>
            </a:r>
            <a:endParaRPr lang="en-US" sz="1800" b="0" i="0" u="none" strike="noStrike" baseline="0" dirty="0">
              <a:latin typeface="MinionPro-Regular"/>
            </a:endParaRPr>
          </a:p>
          <a:p>
            <a:pPr algn="l"/>
            <a:r>
              <a:rPr lang="en-US" sz="1800" b="0" i="0" u="none" strike="noStrike" baseline="0" dirty="0">
                <a:latin typeface="MinionPro-Regular"/>
              </a:rPr>
              <a:t>You can divide your time in a number of ways. For instance, you can</a:t>
            </a:r>
          </a:p>
          <a:p>
            <a:pPr algn="l"/>
            <a:r>
              <a:rPr lang="en-US" sz="1800" b="0" i="0" u="none" strike="noStrike" baseline="0" dirty="0">
                <a:latin typeface="MinionPro-Regular"/>
              </a:rPr>
              <a:t>reserve mornings to search for new openings and make direct contacts,</a:t>
            </a:r>
          </a:p>
          <a:p>
            <a:pPr algn="l"/>
            <a:r>
              <a:rPr lang="en-US" sz="1800" b="0" i="0" u="none" strike="noStrike" baseline="0" dirty="0">
                <a:latin typeface="MinionPro-Regular"/>
              </a:rPr>
              <a:t>afternoons for interviews and other networking activities, and evenings</a:t>
            </a:r>
          </a:p>
          <a:p>
            <a:pPr algn="l"/>
            <a:r>
              <a:rPr lang="en-US" sz="1800" b="0" i="0" u="none" strike="noStrike" baseline="0" dirty="0">
                <a:latin typeface="MinionPro-Regular"/>
              </a:rPr>
              <a:t>for online research. Another way to plan is to create a routine for each</a:t>
            </a:r>
          </a:p>
          <a:p>
            <a:pPr algn="l"/>
            <a:r>
              <a:rPr lang="en-US" sz="1800" b="0" i="0" u="none" strike="noStrike" baseline="0" dirty="0">
                <a:latin typeface="MinionPro-Regular"/>
              </a:rPr>
              <a:t>day of the week.</a:t>
            </a:r>
            <a:endParaRPr lang="en-US" i="0" dirty="0"/>
          </a:p>
        </p:txBody>
      </p:sp>
      <p:sp>
        <p:nvSpPr>
          <p:cNvPr id="4" name="Slide Number Placeholder 3"/>
          <p:cNvSpPr>
            <a:spLocks noGrp="1"/>
          </p:cNvSpPr>
          <p:nvPr>
            <p:ph type="sldNum" sz="quarter" idx="5"/>
          </p:nvPr>
        </p:nvSpPr>
        <p:spPr/>
        <p:txBody>
          <a:bodyPr/>
          <a:lstStyle/>
          <a:p>
            <a:fld id="{841221E5-7225-48EB-A4EE-420E7BFCF705}" type="slidenum">
              <a:rPr lang="en-US" smtClean="0"/>
              <a:pPr/>
              <a:t>5</a:t>
            </a:fld>
            <a:endParaRPr lang="en-US"/>
          </a:p>
        </p:txBody>
      </p:sp>
    </p:spTree>
    <p:extLst>
      <p:ext uri="{BB962C8B-B14F-4D97-AF65-F5344CB8AC3E}">
        <p14:creationId xmlns:p14="http://schemas.microsoft.com/office/powerpoint/2010/main" val="413639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MinionPro-Regular"/>
              </a:rPr>
              <a:t>Throughout your job search, you will collect names and contact information</a:t>
            </a:r>
          </a:p>
          <a:p>
            <a:pPr algn="l"/>
            <a:r>
              <a:rPr lang="en-US" sz="1800" b="0" i="0" u="none" strike="noStrike" baseline="0" dirty="0">
                <a:latin typeface="MinionPro-Regular"/>
              </a:rPr>
              <a:t>for people who can help you find a job. You will research companies</a:t>
            </a:r>
          </a:p>
          <a:p>
            <a:pPr algn="l"/>
            <a:r>
              <a:rPr lang="en-US" sz="1800" b="0" i="0" u="none" strike="noStrike" baseline="0" dirty="0">
                <a:latin typeface="MinionPro-Regular"/>
              </a:rPr>
              <a:t>and submit applications, and you will send and receive phone calls, texts,</a:t>
            </a:r>
          </a:p>
          <a:p>
            <a:pPr algn="l"/>
            <a:r>
              <a:rPr lang="en-US" sz="1800" b="0" i="0" u="none" strike="noStrike" baseline="0" dirty="0">
                <a:latin typeface="MinionPro-Regular"/>
              </a:rPr>
              <a:t>and emails.</a:t>
            </a:r>
          </a:p>
          <a:p>
            <a:pPr algn="l"/>
            <a:endParaRPr lang="en-US" sz="1800" b="0" i="0" u="none" strike="noStrike" kern="1200" baseline="0" dirty="0">
              <a:solidFill>
                <a:schemeClr val="tx2"/>
              </a:solidFill>
              <a:effectLst/>
              <a:latin typeface="MinionPro-Regular"/>
              <a:ea typeface="+mn-ea"/>
              <a:cs typeface="+mn-cs"/>
            </a:endParaRPr>
          </a:p>
          <a:p>
            <a:pPr algn="l"/>
            <a:r>
              <a:rPr lang="en-US" sz="1800" b="0" i="0" u="none" strike="noStrike" kern="1200" baseline="0" dirty="0">
                <a:solidFill>
                  <a:schemeClr val="tx2"/>
                </a:solidFill>
                <a:effectLst/>
                <a:latin typeface="MinionPro-Regular"/>
                <a:ea typeface="+mn-ea"/>
                <a:cs typeface="+mn-cs"/>
              </a:rPr>
              <a:t>One method to help you organize this information is to create job lead cards. S</a:t>
            </a:r>
            <a:r>
              <a:rPr lang="en-US" sz="1800" b="0" i="0" u="none" strike="noStrike" baseline="0" dirty="0">
                <a:latin typeface="MinionPro-Regular"/>
              </a:rPr>
              <a:t>tart with</a:t>
            </a:r>
          </a:p>
          <a:p>
            <a:pPr algn="l"/>
            <a:r>
              <a:rPr lang="en-US" sz="1800" b="0" i="0" u="none" strike="noStrike" baseline="0" dirty="0">
                <a:latin typeface="MinionPro-Regular"/>
              </a:rPr>
              <a:t>a pack of 3-by-5 index cards and create a card for each contact. If you have the person’s</a:t>
            </a:r>
          </a:p>
          <a:p>
            <a:pPr algn="l"/>
            <a:r>
              <a:rPr lang="en-US" sz="1800" b="0" i="0" u="none" strike="noStrike" baseline="0" dirty="0">
                <a:latin typeface="MinionPro-Regular"/>
              </a:rPr>
              <a:t>business card, you can staple it to your index card as well.</a:t>
            </a:r>
          </a:p>
          <a:p>
            <a:pPr algn="l"/>
            <a:endParaRPr lang="en-US" sz="1800" b="0" i="0" u="none" strike="noStrike" kern="1200" baseline="0" dirty="0">
              <a:solidFill>
                <a:schemeClr val="tx2"/>
              </a:solidFill>
              <a:effectLst/>
              <a:latin typeface="MinionPro-Regular"/>
              <a:ea typeface="+mn-ea"/>
              <a:cs typeface="+mn-cs"/>
            </a:endParaRPr>
          </a:p>
          <a:p>
            <a:pPr algn="l"/>
            <a:r>
              <a:rPr lang="en-US" sz="1800" b="0" i="0" u="none" strike="noStrike" baseline="0" dirty="0">
                <a:latin typeface="MinionPro-Regular"/>
              </a:rPr>
              <a:t>If you know how to use a spreadsheet application such as Microsoft Excel</a:t>
            </a:r>
          </a:p>
          <a:p>
            <a:pPr algn="l"/>
            <a:r>
              <a:rPr lang="en-US" sz="1800" b="0" i="0" u="none" strike="noStrike" baseline="0" dirty="0">
                <a:latin typeface="MinionPro-Regular"/>
              </a:rPr>
              <a:t>or Google Sheets, you can create a spreadsheet to organize all your job</a:t>
            </a:r>
          </a:p>
          <a:p>
            <a:pPr algn="l"/>
            <a:r>
              <a:rPr lang="en-US" sz="1800" b="0" i="0" u="none" strike="noStrike" baseline="0" dirty="0">
                <a:latin typeface="MinionPro-Regular"/>
              </a:rPr>
              <a:t>search information.</a:t>
            </a:r>
            <a:r>
              <a:rPr lang="en-US" sz="1800" b="0" i="0" u="none" strike="noStrike" kern="1200" baseline="0" dirty="0">
                <a:solidFill>
                  <a:schemeClr val="tx2"/>
                </a:solidFill>
                <a:effectLst/>
                <a:latin typeface="MinionPro-Regular"/>
                <a:ea typeface="+mn-ea"/>
                <a:cs typeface="+mn-cs"/>
              </a:rPr>
              <a:t> </a:t>
            </a:r>
            <a:r>
              <a:rPr lang="en-US" sz="1800" b="0" i="0" u="none" strike="noStrike" baseline="0" dirty="0">
                <a:latin typeface="MinionPro-Regular"/>
              </a:rPr>
              <a:t>Within one spreadsheet file, you can</a:t>
            </a:r>
          </a:p>
          <a:p>
            <a:pPr algn="l"/>
            <a:r>
              <a:rPr lang="en-US" sz="1800" b="0" i="0" u="none" strike="noStrike" baseline="0" dirty="0">
                <a:latin typeface="MinionPro-Regular"/>
              </a:rPr>
              <a:t>add multiple sheets for keeping track of job applications, networking contacts,</a:t>
            </a:r>
          </a:p>
          <a:p>
            <a:pPr algn="l"/>
            <a:r>
              <a:rPr lang="en-US" sz="1800" b="0" i="0" u="none" strike="noStrike" baseline="0" dirty="0">
                <a:latin typeface="MinionPro-Regular"/>
              </a:rPr>
              <a:t>interviews, and resources such as career websites.</a:t>
            </a:r>
            <a:endParaRPr lang="en-US" sz="1800" b="0" i="0" u="none" strike="noStrike" kern="1200" baseline="0" dirty="0">
              <a:solidFill>
                <a:schemeClr val="tx2"/>
              </a:solidFill>
              <a:effectLst/>
              <a:latin typeface="MinionPro-Regular"/>
              <a:ea typeface="+mn-ea"/>
              <a:cs typeface="+mn-cs"/>
            </a:endParaRPr>
          </a:p>
          <a:p>
            <a:pPr algn="l"/>
            <a:endParaRPr lang="en-US" sz="1800" b="0" i="0" u="none" strike="noStrike" kern="1200" baseline="0" dirty="0">
              <a:solidFill>
                <a:schemeClr val="tx2"/>
              </a:solidFill>
              <a:effectLst/>
              <a:latin typeface="MinionPro-Regular"/>
              <a:ea typeface="+mn-ea"/>
              <a:cs typeface="+mn-cs"/>
            </a:endParaRPr>
          </a:p>
          <a:p>
            <a:pPr algn="l"/>
            <a:r>
              <a:rPr lang="en-US" sz="1800" b="0" i="0" u="none" strike="noStrike" baseline="0" dirty="0">
                <a:latin typeface="MinionPro-Regular"/>
              </a:rPr>
              <a:t>Begin each day by looking through</a:t>
            </a:r>
          </a:p>
          <a:p>
            <a:pPr algn="l"/>
            <a:r>
              <a:rPr lang="en-US" sz="1800" b="0" i="0" u="none" strike="noStrike" baseline="0" dirty="0">
                <a:latin typeface="MinionPro-Regular"/>
              </a:rPr>
              <a:t>your job leads. Identify people or organizations you plan to contact that</a:t>
            </a:r>
          </a:p>
          <a:p>
            <a:pPr algn="l"/>
            <a:r>
              <a:rPr lang="en-US" sz="1800" b="0" i="0" u="none" strike="noStrike" baseline="0" dirty="0">
                <a:latin typeface="MinionPro-Regular"/>
              </a:rPr>
              <a:t>day, and create a checklist for yourself.</a:t>
            </a:r>
            <a:r>
              <a:rPr lang="en-US" sz="1800" b="0" i="0" u="none" strike="noStrike" kern="1200" baseline="0" dirty="0">
                <a:solidFill>
                  <a:schemeClr val="tx2"/>
                </a:solidFill>
                <a:effectLst/>
                <a:latin typeface="MinionPro-Regular"/>
                <a:ea typeface="+mn-ea"/>
                <a:cs typeface="+mn-cs"/>
              </a:rPr>
              <a:t> </a:t>
            </a:r>
            <a:r>
              <a:rPr lang="en-US" sz="1800" b="0" i="0" u="none" strike="noStrike" baseline="0" dirty="0">
                <a:latin typeface="MinionPro-Regular"/>
              </a:rPr>
              <a:t>You</a:t>
            </a:r>
          </a:p>
          <a:p>
            <a:pPr algn="l"/>
            <a:r>
              <a:rPr lang="en-US" sz="1800" b="0" i="0" u="none" strike="noStrike" baseline="0" dirty="0">
                <a:latin typeface="MinionPro-Regular"/>
              </a:rPr>
              <a:t>can create your contact sheet by hand on paper or use a computer to create</a:t>
            </a:r>
          </a:p>
          <a:p>
            <a:pPr algn="l"/>
            <a:r>
              <a:rPr lang="en-US" sz="1800" b="0" i="0" u="none" strike="noStrike" baseline="0" dirty="0">
                <a:latin typeface="MinionPro-Regular"/>
              </a:rPr>
              <a:t>a list. Aim to speak with at least one or two employers a day until you find</a:t>
            </a:r>
          </a:p>
          <a:p>
            <a:pPr algn="l"/>
            <a:r>
              <a:rPr lang="en-US" sz="1800" b="0" i="0" u="none" strike="noStrike" baseline="0" dirty="0">
                <a:latin typeface="MinionPro-Regular"/>
              </a:rPr>
              <a:t>a job.</a:t>
            </a:r>
            <a:endParaRPr lang="en-US" sz="1200" kern="1200" dirty="0">
              <a:solidFill>
                <a:schemeClr val="tx2"/>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841221E5-7225-48EB-A4EE-420E7BFCF705}" type="slidenum">
              <a:rPr lang="en-US" smtClean="0"/>
              <a:pPr/>
              <a:t>6</a:t>
            </a:fld>
            <a:endParaRPr lang="en-US"/>
          </a:p>
        </p:txBody>
      </p:sp>
    </p:spTree>
    <p:extLst>
      <p:ext uri="{BB962C8B-B14F-4D97-AF65-F5344CB8AC3E}">
        <p14:creationId xmlns:p14="http://schemas.microsoft.com/office/powerpoint/2010/main" val="28810469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MinionPro-Regular"/>
              </a:rPr>
              <a:t>An </a:t>
            </a:r>
            <a:r>
              <a:rPr lang="en-US" sz="1800" b="0" i="1" u="none" strike="noStrike" baseline="0" dirty="0">
                <a:latin typeface="MinionPro-It"/>
              </a:rPr>
              <a:t>application </a:t>
            </a:r>
            <a:r>
              <a:rPr lang="en-US" sz="1800" b="0" i="0" u="none" strike="noStrike" baseline="0" dirty="0">
                <a:latin typeface="MinionPro-Regular"/>
              </a:rPr>
              <a:t>is a form that collects information about you that an</a:t>
            </a:r>
          </a:p>
          <a:p>
            <a:pPr algn="l"/>
            <a:r>
              <a:rPr lang="en-US" sz="1800" b="0" i="0" u="none" strike="noStrike" baseline="0" dirty="0">
                <a:latin typeface="MinionPro-Regular"/>
              </a:rPr>
              <a:t>employer needs before deciding to hire you. Most employers want you</a:t>
            </a:r>
          </a:p>
          <a:p>
            <a:pPr algn="l"/>
            <a:r>
              <a:rPr lang="en-US" sz="1800" b="0" i="0" u="none" strike="noStrike" baseline="0" dirty="0">
                <a:latin typeface="MinionPro-Regular"/>
              </a:rPr>
              <a:t>to fill out a job application when you apply for a job. Here are some general suggestions for completing applications.</a:t>
            </a:r>
          </a:p>
          <a:p>
            <a:pPr algn="l"/>
            <a:endParaRPr lang="en-US" sz="1800" b="0" i="0" u="none" strike="noStrike" kern="1200" baseline="0" dirty="0">
              <a:solidFill>
                <a:schemeClr val="tx2"/>
              </a:solidFill>
              <a:effectLst/>
              <a:latin typeface="MinionPro-Regular"/>
              <a:ea typeface="+mn-ea"/>
              <a:cs typeface="+mn-cs"/>
            </a:endParaRPr>
          </a:p>
          <a:p>
            <a:pPr algn="l"/>
            <a:r>
              <a:rPr lang="en-US" sz="1800" b="1" i="0" u="none" strike="noStrike" baseline="0" dirty="0">
                <a:latin typeface="MinionPro-Bold"/>
              </a:rPr>
              <a:t>Practice first. </a:t>
            </a:r>
            <a:r>
              <a:rPr lang="en-US" sz="1800" b="0" i="0" u="none" strike="noStrike" baseline="0" dirty="0">
                <a:latin typeface="MinionPro-Regular"/>
              </a:rPr>
              <a:t>Complete at least one online and one paper application</a:t>
            </a:r>
          </a:p>
          <a:p>
            <a:pPr algn="l"/>
            <a:r>
              <a:rPr lang="en-US" sz="1800" b="0" i="0" u="none" strike="noStrike" baseline="0" dirty="0">
                <a:latin typeface="MinionPro-Regular"/>
              </a:rPr>
              <a:t>as practice before you submit the real things.</a:t>
            </a:r>
            <a:endParaRPr lang="en-US" sz="1800" b="0" i="0" u="none" strike="noStrike" kern="1200" baseline="0" dirty="0">
              <a:solidFill>
                <a:schemeClr val="tx2"/>
              </a:solidFill>
              <a:effectLst/>
              <a:latin typeface="MinionPro-Regular"/>
              <a:ea typeface="+mn-ea"/>
              <a:cs typeface="+mn-cs"/>
            </a:endParaRPr>
          </a:p>
          <a:p>
            <a:pPr algn="l"/>
            <a:endParaRPr lang="en-US" sz="1800" b="0" i="0" u="none" strike="noStrike" kern="1200" baseline="0" dirty="0">
              <a:solidFill>
                <a:schemeClr val="tx2"/>
              </a:solidFill>
              <a:effectLst/>
              <a:latin typeface="MinionPro-Regular"/>
              <a:ea typeface="+mn-ea"/>
              <a:cs typeface="+mn-cs"/>
            </a:endParaRPr>
          </a:p>
          <a:p>
            <a:pPr algn="l"/>
            <a:r>
              <a:rPr lang="en-US" sz="1800" b="1" i="0" u="none" strike="noStrike" baseline="0" dirty="0">
                <a:latin typeface="MinionPro-Bold"/>
              </a:rPr>
              <a:t>Follow directions. </a:t>
            </a:r>
            <a:r>
              <a:rPr lang="en-US" sz="1800" b="0" i="0" u="none" strike="noStrike" baseline="0" dirty="0">
                <a:latin typeface="MinionPro-Regular"/>
              </a:rPr>
              <a:t>Read all instructions to be sure you understand</a:t>
            </a:r>
          </a:p>
          <a:p>
            <a:pPr algn="l"/>
            <a:r>
              <a:rPr lang="en-US" sz="1800" b="0" i="0" u="none" strike="noStrike" baseline="0" dirty="0">
                <a:latin typeface="MinionPro-Regular"/>
              </a:rPr>
              <a:t>what is being asked and how to respond.</a:t>
            </a:r>
            <a:endParaRPr lang="en-US" sz="1800" b="0" i="0" u="none" strike="noStrike" kern="1200" baseline="0" dirty="0">
              <a:solidFill>
                <a:schemeClr val="tx2"/>
              </a:solidFill>
              <a:effectLst/>
              <a:latin typeface="MinionPro-Regular"/>
              <a:ea typeface="+mn-ea"/>
              <a:cs typeface="+mn-cs"/>
            </a:endParaRPr>
          </a:p>
          <a:p>
            <a:pPr algn="l"/>
            <a:endParaRPr lang="en-US" sz="1200" kern="1200" dirty="0">
              <a:solidFill>
                <a:schemeClr val="tx2"/>
              </a:solidFill>
              <a:effectLst/>
              <a:latin typeface="+mn-lt"/>
              <a:ea typeface="+mn-ea"/>
              <a:cs typeface="+mn-cs"/>
            </a:endParaRPr>
          </a:p>
          <a:p>
            <a:pPr algn="l"/>
            <a:r>
              <a:rPr lang="en-US" sz="1800" b="1" i="0" u="none" strike="noStrike" baseline="0" dirty="0">
                <a:latin typeface="MinionPro-Bold"/>
              </a:rPr>
              <a:t>Be neat and complete. </a:t>
            </a:r>
            <a:r>
              <a:rPr lang="en-US" sz="1800" b="0" i="0" u="none" strike="noStrike" baseline="0" dirty="0">
                <a:latin typeface="MinionPro-Regular"/>
              </a:rPr>
              <a:t>Carefully answer all sections of the application.</a:t>
            </a:r>
            <a:r>
              <a:rPr lang="en-US" sz="1200" b="0" i="0" u="none" strike="noStrike" kern="1200" baseline="0" dirty="0">
                <a:solidFill>
                  <a:schemeClr val="tx2"/>
                </a:solidFill>
                <a:effectLst/>
                <a:latin typeface="+mn-lt"/>
                <a:ea typeface="+mn-ea"/>
                <a:cs typeface="+mn-cs"/>
              </a:rPr>
              <a:t> </a:t>
            </a:r>
            <a:r>
              <a:rPr lang="en-US" sz="1800" b="0" i="0" u="none" strike="noStrike" baseline="0" dirty="0">
                <a:latin typeface="MinionPro-Regular"/>
              </a:rPr>
              <a:t>An incomplete application or one that has mistakes gives a negative</a:t>
            </a:r>
          </a:p>
          <a:p>
            <a:pPr algn="l"/>
            <a:r>
              <a:rPr lang="en-US" sz="1800" b="0" i="0" u="none" strike="noStrike" baseline="0" dirty="0">
                <a:latin typeface="MinionPro-Regular"/>
              </a:rPr>
              <a:t>impression.</a:t>
            </a:r>
            <a:endParaRPr lang="en-US" sz="1200" b="0" i="0" u="none" strike="noStrike" kern="1200" baseline="0" dirty="0">
              <a:solidFill>
                <a:schemeClr val="tx2"/>
              </a:solidFill>
              <a:effectLst/>
              <a:latin typeface="+mn-lt"/>
              <a:ea typeface="+mn-ea"/>
              <a:cs typeface="+mn-cs"/>
            </a:endParaRPr>
          </a:p>
          <a:p>
            <a:pPr algn="l"/>
            <a:endParaRPr lang="en-US" sz="1200" b="0" i="0" u="none" strike="noStrike" kern="1200" baseline="0" dirty="0">
              <a:solidFill>
                <a:schemeClr val="tx2"/>
              </a:solidFill>
              <a:effectLst/>
              <a:latin typeface="+mn-lt"/>
              <a:ea typeface="+mn-ea"/>
              <a:cs typeface="+mn-cs"/>
            </a:endParaRPr>
          </a:p>
          <a:p>
            <a:pPr algn="l"/>
            <a:r>
              <a:rPr lang="en-US" sz="1800" b="1" i="0" u="none" strike="noStrike" baseline="0" dirty="0">
                <a:latin typeface="MinionPro-Bold"/>
              </a:rPr>
              <a:t>Tailor your resume and cover letter to match the job. </a:t>
            </a:r>
            <a:r>
              <a:rPr lang="en-US" sz="1800" b="0" i="0" u="none" strike="noStrike" baseline="0" dirty="0">
                <a:latin typeface="MinionPro-Regular"/>
              </a:rPr>
              <a:t>In most</a:t>
            </a:r>
          </a:p>
          <a:p>
            <a:pPr algn="l"/>
            <a:r>
              <a:rPr lang="en-US" sz="1800" b="0" i="0" u="none" strike="noStrike" baseline="0" dirty="0">
                <a:latin typeface="MinionPro-Regular"/>
              </a:rPr>
              <a:t>cases, you will submit a resume and cover letter along with a job</a:t>
            </a:r>
          </a:p>
          <a:p>
            <a:pPr algn="l"/>
            <a:r>
              <a:rPr lang="en-US" sz="1800" b="0" i="0" u="none" strike="noStrike" baseline="0" dirty="0">
                <a:latin typeface="MinionPro-Regular"/>
              </a:rPr>
              <a:t>application. Read the job posting carefully and update your resume</a:t>
            </a:r>
          </a:p>
          <a:p>
            <a:pPr algn="l"/>
            <a:r>
              <a:rPr lang="en-US" sz="1800" b="0" i="0" u="none" strike="noStrike" baseline="0" dirty="0">
                <a:latin typeface="MinionPro-Regular"/>
              </a:rPr>
              <a:t>and cover letter to match the job description.</a:t>
            </a:r>
            <a:endParaRPr lang="en-US" sz="1200" b="0" i="0" u="none" strike="noStrike" kern="1200" baseline="0" dirty="0">
              <a:solidFill>
                <a:schemeClr val="tx2"/>
              </a:solidFill>
              <a:effectLst/>
              <a:latin typeface="+mn-lt"/>
              <a:ea typeface="+mn-ea"/>
              <a:cs typeface="+mn-cs"/>
            </a:endParaRPr>
          </a:p>
          <a:p>
            <a:pPr algn="l"/>
            <a:endParaRPr lang="en-US" sz="1200" b="0" i="0" u="none" strike="noStrike" kern="1200" baseline="0" dirty="0">
              <a:solidFill>
                <a:schemeClr val="tx2"/>
              </a:solidFill>
              <a:effectLst/>
              <a:latin typeface="+mn-lt"/>
              <a:ea typeface="+mn-ea"/>
              <a:cs typeface="+mn-cs"/>
            </a:endParaRPr>
          </a:p>
          <a:p>
            <a:pPr algn="l"/>
            <a:r>
              <a:rPr lang="en-US" sz="1800" b="1" i="0" u="none" strike="noStrike" baseline="0" dirty="0">
                <a:latin typeface="MinionPro-Bold"/>
              </a:rPr>
              <a:t>Keep your application consistent with your resume. </a:t>
            </a:r>
            <a:r>
              <a:rPr lang="en-US" sz="1800" b="0" i="0" u="none" strike="noStrike" baseline="0" dirty="0">
                <a:latin typeface="MinionPro-Regular"/>
              </a:rPr>
              <a:t>Some questions</a:t>
            </a:r>
          </a:p>
          <a:p>
            <a:pPr algn="l"/>
            <a:r>
              <a:rPr lang="en-US" sz="1800" b="0" i="0" u="none" strike="noStrike" baseline="0" dirty="0">
                <a:latin typeface="MinionPro-Regular"/>
              </a:rPr>
              <a:t>on a job application will ask for information that can be found</a:t>
            </a:r>
          </a:p>
          <a:p>
            <a:pPr algn="l"/>
            <a:r>
              <a:rPr lang="en-US" sz="1800" b="0" i="0" u="none" strike="noStrike" baseline="0" dirty="0">
                <a:latin typeface="MinionPro-Regular"/>
              </a:rPr>
              <a:t>on your resume. Don’t simply write “see resume” in these places.</a:t>
            </a:r>
            <a:r>
              <a:rPr lang="en-US" sz="1200" b="0" i="0" u="none" strike="noStrike" kern="1200" baseline="0" dirty="0">
                <a:solidFill>
                  <a:schemeClr val="tx2"/>
                </a:solidFill>
                <a:effectLst/>
                <a:latin typeface="+mn-lt"/>
                <a:ea typeface="+mn-ea"/>
                <a:cs typeface="+mn-cs"/>
              </a:rPr>
              <a:t> </a:t>
            </a:r>
            <a:r>
              <a:rPr lang="en-US" sz="1800" b="0" i="0" u="none" strike="noStrike" baseline="0" dirty="0">
                <a:latin typeface="MinionPro-Regular"/>
              </a:rPr>
              <a:t>Instead, copy and paste directly from your resume into the application</a:t>
            </a:r>
          </a:p>
          <a:p>
            <a:pPr algn="l"/>
            <a:r>
              <a:rPr lang="en-US" sz="1800" b="0" i="0" u="none" strike="noStrike" baseline="0" dirty="0">
                <a:latin typeface="MinionPro-Regular"/>
              </a:rPr>
              <a:t>form.</a:t>
            </a:r>
            <a:endParaRPr lang="en-US" sz="1200" b="0" i="0" u="none" strike="noStrike" kern="1200" baseline="0" dirty="0">
              <a:solidFill>
                <a:schemeClr val="tx2"/>
              </a:solidFill>
              <a:effectLst/>
              <a:latin typeface="+mn-lt"/>
              <a:ea typeface="+mn-ea"/>
              <a:cs typeface="+mn-cs"/>
            </a:endParaRPr>
          </a:p>
          <a:p>
            <a:pPr algn="l"/>
            <a:endParaRPr lang="en-US" sz="1200" b="0" i="0" u="none" strike="noStrike" kern="1200" baseline="0" dirty="0">
              <a:solidFill>
                <a:schemeClr val="tx2"/>
              </a:solidFill>
              <a:effectLst/>
              <a:latin typeface="+mn-lt"/>
              <a:ea typeface="+mn-ea"/>
              <a:cs typeface="+mn-cs"/>
            </a:endParaRPr>
          </a:p>
          <a:p>
            <a:pPr algn="l"/>
            <a:r>
              <a:rPr lang="en-US" sz="1800" b="1" i="0" u="none" strike="noStrike" baseline="0" dirty="0">
                <a:latin typeface="MinionPro-Bold"/>
              </a:rPr>
              <a:t>Provide only positive information. </a:t>
            </a:r>
            <a:r>
              <a:rPr lang="en-US" sz="1800" b="0" i="0" u="none" strike="noStrike" baseline="0" dirty="0">
                <a:latin typeface="MinionPro-Regular"/>
              </a:rPr>
              <a:t>It is better to leave a space blank</a:t>
            </a:r>
          </a:p>
          <a:p>
            <a:pPr algn="l"/>
            <a:r>
              <a:rPr lang="en-US" sz="1800" b="0" i="0" u="none" strike="noStrike" baseline="0" dirty="0">
                <a:latin typeface="MinionPro-Regular"/>
              </a:rPr>
              <a:t>than give negative information. You can always explain your situation</a:t>
            </a:r>
          </a:p>
          <a:p>
            <a:pPr algn="l"/>
            <a:r>
              <a:rPr lang="en-US" sz="1800" b="0" i="0" u="none" strike="noStrike" baseline="0" dirty="0">
                <a:latin typeface="MinionPro-Regular"/>
              </a:rPr>
              <a:t>in the interview.</a:t>
            </a:r>
            <a:endParaRPr lang="en-US" sz="1200" b="0" i="0" u="none" strike="noStrike" kern="1200" baseline="0" dirty="0">
              <a:solidFill>
                <a:schemeClr val="tx2"/>
              </a:solidFill>
              <a:effectLst/>
              <a:latin typeface="+mn-lt"/>
              <a:ea typeface="+mn-ea"/>
              <a:cs typeface="+mn-cs"/>
            </a:endParaRPr>
          </a:p>
          <a:p>
            <a:pPr algn="l"/>
            <a:endParaRPr lang="en-US" sz="1200" b="0" i="0" u="none" strike="noStrike" kern="1200" baseline="0" dirty="0">
              <a:solidFill>
                <a:schemeClr val="tx2"/>
              </a:solidFill>
              <a:effectLst/>
              <a:latin typeface="+mn-lt"/>
              <a:ea typeface="+mn-ea"/>
              <a:cs typeface="+mn-cs"/>
            </a:endParaRPr>
          </a:p>
          <a:p>
            <a:pPr algn="l"/>
            <a:r>
              <a:rPr lang="en-US" sz="1800" b="1" i="0" u="none" strike="noStrike" baseline="0" dirty="0">
                <a:latin typeface="MinionPro-Bold"/>
              </a:rPr>
              <a:t>Don’t limit your salary. </a:t>
            </a:r>
            <a:r>
              <a:rPr lang="en-US" sz="1800" b="0" i="0" u="none" strike="noStrike" baseline="0" dirty="0">
                <a:latin typeface="MinionPro-Regular"/>
              </a:rPr>
              <a:t>If asked your desired salary, write “Open”</a:t>
            </a:r>
          </a:p>
          <a:p>
            <a:pPr algn="l"/>
            <a:r>
              <a:rPr lang="en-US" sz="1800" b="0" i="0" u="none" strike="noStrike" baseline="0" dirty="0">
                <a:latin typeface="MinionPro-Regular"/>
              </a:rPr>
              <a:t>or “Negotiable.” You could be screened out if your pay requirement</a:t>
            </a:r>
          </a:p>
          <a:p>
            <a:pPr algn="l"/>
            <a:r>
              <a:rPr lang="en-US" sz="1800" b="0" i="0" u="none" strike="noStrike" baseline="0" dirty="0">
                <a:latin typeface="MinionPro-Regular"/>
              </a:rPr>
              <a:t>is too high, and you could cheat yourself if you ask for too little.</a:t>
            </a:r>
            <a:endParaRPr lang="en-US" sz="1200" b="0" i="0" u="none" strike="noStrike" kern="1200" baseline="0" dirty="0">
              <a:solidFill>
                <a:schemeClr val="tx2"/>
              </a:solidFill>
              <a:effectLst/>
              <a:latin typeface="+mn-lt"/>
              <a:ea typeface="+mn-ea"/>
              <a:cs typeface="+mn-cs"/>
            </a:endParaRPr>
          </a:p>
          <a:p>
            <a:pPr algn="l"/>
            <a:endParaRPr lang="en-US" sz="1200" b="0" i="0" u="none" strike="noStrike" kern="1200" baseline="0" dirty="0">
              <a:solidFill>
                <a:schemeClr val="tx2"/>
              </a:solidFill>
              <a:effectLst/>
              <a:latin typeface="+mn-lt"/>
              <a:ea typeface="+mn-ea"/>
              <a:cs typeface="+mn-cs"/>
            </a:endParaRPr>
          </a:p>
          <a:p>
            <a:pPr algn="l"/>
            <a:r>
              <a:rPr lang="en-US" sz="1800" b="1" i="0" u="none" strike="noStrike" baseline="0" dirty="0">
                <a:latin typeface="MinionPro-Bold"/>
              </a:rPr>
              <a:t>List the position you want. </a:t>
            </a:r>
            <a:r>
              <a:rPr lang="en-US" sz="1800" b="0" i="0" u="none" strike="noStrike" baseline="0" dirty="0">
                <a:latin typeface="MinionPro-Regular"/>
              </a:rPr>
              <a:t>Don’t write “Open” or “Any.” If you</a:t>
            </a:r>
          </a:p>
          <a:p>
            <a:pPr algn="l"/>
            <a:r>
              <a:rPr lang="en-US" sz="1800" b="0" i="0" u="none" strike="noStrike" baseline="0" dirty="0">
                <a:latin typeface="MinionPro-Regular"/>
              </a:rPr>
              <a:t>are applying for a specific position, write the job title exactly as it</a:t>
            </a:r>
          </a:p>
          <a:p>
            <a:pPr algn="l"/>
            <a:r>
              <a:rPr lang="en-US" sz="1800" b="0" i="0" u="none" strike="noStrike" baseline="0" dirty="0">
                <a:latin typeface="MinionPro-Regular"/>
              </a:rPr>
              <a:t>is shown in the employer’s job posting. If there is not a specific job</a:t>
            </a:r>
          </a:p>
          <a:p>
            <a:pPr algn="l"/>
            <a:r>
              <a:rPr lang="en-US" sz="1800" b="0" i="0" u="none" strike="noStrike" baseline="0" dirty="0">
                <a:latin typeface="MinionPro-Regular"/>
              </a:rPr>
              <a:t>opening currently, indicate the name of the department in which</a:t>
            </a:r>
          </a:p>
          <a:p>
            <a:pPr algn="l"/>
            <a:r>
              <a:rPr lang="en-US" sz="1800" b="0" i="0" u="none" strike="noStrike" baseline="0" dirty="0">
                <a:latin typeface="MinionPro-Regular"/>
              </a:rPr>
              <a:t>you want to work.</a:t>
            </a:r>
            <a:endParaRPr lang="en-US" sz="1200" kern="1200" dirty="0">
              <a:solidFill>
                <a:schemeClr val="tx2"/>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841221E5-7225-48EB-A4EE-420E7BFCF705}" type="slidenum">
              <a:rPr lang="en-US" smtClean="0"/>
              <a:pPr/>
              <a:t>7</a:t>
            </a:fld>
            <a:endParaRPr lang="en-US"/>
          </a:p>
        </p:txBody>
      </p:sp>
    </p:spTree>
    <p:extLst>
      <p:ext uri="{BB962C8B-B14F-4D97-AF65-F5344CB8AC3E}">
        <p14:creationId xmlns:p14="http://schemas.microsoft.com/office/powerpoint/2010/main" val="37225748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HelveticaNeueLTStd-Cn"/>
              </a:rPr>
              <a:t>State and federal laws help ensure that</a:t>
            </a:r>
          </a:p>
          <a:p>
            <a:pPr algn="l"/>
            <a:r>
              <a:rPr lang="en-US" sz="1800" b="0" i="0" u="none" strike="noStrike" baseline="0" dirty="0">
                <a:latin typeface="HelveticaNeueLTStd-Cn"/>
              </a:rPr>
              <a:t>everyone has equal opportunity in the workplace. Because of these laws, employers should not</a:t>
            </a:r>
          </a:p>
          <a:p>
            <a:pPr algn="l"/>
            <a:r>
              <a:rPr lang="en-US" sz="1800" b="0" i="0" u="none" strike="noStrike" baseline="0" dirty="0">
                <a:latin typeface="HelveticaNeueLTStd-Cn"/>
              </a:rPr>
              <a:t>ask for the following information before offering</a:t>
            </a:r>
          </a:p>
          <a:p>
            <a:pPr algn="l"/>
            <a:r>
              <a:rPr lang="en-US" sz="1800" b="0" i="0" u="none" strike="noStrike" baseline="0" dirty="0">
                <a:latin typeface="HelveticaNeueLTStd-Cn"/>
              </a:rPr>
              <a:t>you a job.</a:t>
            </a:r>
          </a:p>
          <a:p>
            <a:pPr algn="l"/>
            <a:endParaRPr lang="en-US" sz="1800" b="0" i="0" u="none" strike="noStrike" baseline="0" dirty="0">
              <a:latin typeface="HelveticaNeueLTStd-Cn"/>
            </a:endParaRPr>
          </a:p>
          <a:p>
            <a:pPr algn="l"/>
            <a:r>
              <a:rPr lang="en-US" sz="1800" b="1" i="0" u="none" strike="noStrike" baseline="0" dirty="0">
                <a:latin typeface="HelveticaNeueLTStd-BdCn"/>
              </a:rPr>
              <a:t>Age or date of birth. </a:t>
            </a:r>
            <a:r>
              <a:rPr lang="en-US" sz="1800" b="0" i="0" u="none" strike="noStrike" baseline="0" dirty="0">
                <a:latin typeface="HelveticaNeueLTStd-Cn"/>
              </a:rPr>
              <a:t>To prevent discrimination</a:t>
            </a:r>
          </a:p>
          <a:p>
            <a:pPr algn="l"/>
            <a:r>
              <a:rPr lang="en-US" sz="1800" b="0" i="0" u="none" strike="noStrike" baseline="0" dirty="0">
                <a:latin typeface="HelveticaNeueLTStd-Cn"/>
              </a:rPr>
              <a:t>against workers over 40, employers can only</a:t>
            </a:r>
          </a:p>
          <a:p>
            <a:pPr algn="l"/>
            <a:r>
              <a:rPr lang="en-US" sz="1800" b="0" i="0" u="none" strike="noStrike" baseline="0" dirty="0">
                <a:latin typeface="HelveticaNeueLTStd-Cn"/>
              </a:rPr>
              <a:t>ask about your age if it is relevant to the job;</a:t>
            </a:r>
          </a:p>
          <a:p>
            <a:pPr algn="l"/>
            <a:r>
              <a:rPr lang="en-US" sz="1800" b="0" i="0" u="none" strike="noStrike" baseline="0" dirty="0">
                <a:latin typeface="HelveticaNeueLTStd-Cn"/>
              </a:rPr>
              <a:t>for instance, many jobs require you to be 18</a:t>
            </a:r>
          </a:p>
          <a:p>
            <a:pPr algn="l"/>
            <a:r>
              <a:rPr lang="en-US" sz="1800" b="0" i="0" u="none" strike="noStrike" baseline="0" dirty="0">
                <a:latin typeface="HelveticaNeueLTStd-Cn"/>
              </a:rPr>
              <a:t>or older.</a:t>
            </a:r>
          </a:p>
          <a:p>
            <a:pPr algn="l"/>
            <a:endParaRPr lang="en-US" sz="1800" b="0" i="0" u="none" strike="noStrike" baseline="0" dirty="0">
              <a:latin typeface="HelveticaNeueLTStd-Cn"/>
            </a:endParaRPr>
          </a:p>
          <a:p>
            <a:pPr algn="l"/>
            <a:r>
              <a:rPr lang="en-US" sz="1800" b="1" i="0" u="none" strike="noStrike" baseline="0" dirty="0">
                <a:latin typeface="HelveticaNeueLTStd-BdCn"/>
              </a:rPr>
              <a:t>Citizenship status. </a:t>
            </a:r>
            <a:r>
              <a:rPr lang="en-US" sz="1800" b="0" i="0" u="none" strike="noStrike" baseline="0" dirty="0">
                <a:latin typeface="HelveticaNeueLTStd-Cn"/>
              </a:rPr>
              <a:t>Employers can only ask</a:t>
            </a:r>
          </a:p>
          <a:p>
            <a:pPr algn="l"/>
            <a:r>
              <a:rPr lang="en-US" sz="1800" b="0" i="0" u="none" strike="noStrike" baseline="0" dirty="0">
                <a:latin typeface="HelveticaNeueLTStd-Cn"/>
              </a:rPr>
              <a:t>whether you are authorized to work in the US,</a:t>
            </a:r>
          </a:p>
          <a:p>
            <a:pPr algn="l"/>
            <a:r>
              <a:rPr lang="en-US" sz="1800" b="0" i="0" u="none" strike="noStrike" baseline="0" dirty="0">
                <a:latin typeface="HelveticaNeueLTStd-Cn"/>
              </a:rPr>
              <a:t>not whether you are a citizen.</a:t>
            </a:r>
          </a:p>
          <a:p>
            <a:pPr algn="l"/>
            <a:endParaRPr lang="en-US" sz="1800" b="0" i="0" u="none" strike="noStrike" baseline="0" dirty="0">
              <a:latin typeface="HelveticaNeueLTStd-Cn"/>
            </a:endParaRPr>
          </a:p>
          <a:p>
            <a:pPr algn="l"/>
            <a:r>
              <a:rPr lang="en-US" sz="1800" b="1" i="0" u="none" strike="noStrike" baseline="0" dirty="0">
                <a:latin typeface="HelveticaNeueLTStd-BdCn"/>
              </a:rPr>
              <a:t>Race, national origin, or religion. </a:t>
            </a:r>
            <a:r>
              <a:rPr lang="en-US" sz="1800" b="0" i="0" u="none" strike="noStrike" baseline="0" dirty="0">
                <a:latin typeface="HelveticaNeueLTStd-Cn"/>
              </a:rPr>
              <a:t>Title</a:t>
            </a:r>
          </a:p>
          <a:p>
            <a:pPr algn="l"/>
            <a:r>
              <a:rPr lang="en-US" sz="1800" b="0" i="0" u="none" strike="noStrike" baseline="0" dirty="0">
                <a:latin typeface="HelveticaNeueLTStd-Cn"/>
              </a:rPr>
              <a:t>7 of the Civil Rights Act of 1964 prohibits</a:t>
            </a:r>
          </a:p>
          <a:p>
            <a:pPr algn="l"/>
            <a:r>
              <a:rPr lang="en-US" sz="1800" b="0" i="0" u="none" strike="noStrike" baseline="0" dirty="0">
                <a:latin typeface="HelveticaNeueLTStd-Cn"/>
              </a:rPr>
              <a:t>employers from requiring you to answer</a:t>
            </a:r>
          </a:p>
          <a:p>
            <a:pPr algn="l"/>
            <a:r>
              <a:rPr lang="en-US" sz="1800" b="0" i="0" u="none" strike="noStrike" baseline="0" dirty="0">
                <a:latin typeface="HelveticaNeueLTStd-Cn"/>
              </a:rPr>
              <a:t>questions about your race, national origin, or religion.</a:t>
            </a:r>
          </a:p>
          <a:p>
            <a:pPr algn="l"/>
            <a:r>
              <a:rPr lang="en-US" sz="1800" b="0" i="0" u="none" strike="noStrike" kern="1200" baseline="0" dirty="0">
                <a:solidFill>
                  <a:schemeClr val="tx2"/>
                </a:solidFill>
                <a:effectLst/>
                <a:latin typeface="HelveticaNeueLTStd-Cn"/>
                <a:ea typeface="+mn-ea"/>
                <a:cs typeface="+mn-cs"/>
              </a:rPr>
              <a:t> </a:t>
            </a:r>
          </a:p>
          <a:p>
            <a:pPr algn="l"/>
            <a:r>
              <a:rPr lang="en-US" sz="1800" b="1" i="0" u="none" strike="noStrike" baseline="0" dirty="0">
                <a:latin typeface="HelveticaNeueLTStd-BdCn"/>
              </a:rPr>
              <a:t>Gender, gender identity, sexual orientation,</a:t>
            </a:r>
          </a:p>
          <a:p>
            <a:pPr algn="l"/>
            <a:r>
              <a:rPr lang="en-US" sz="1800" b="1" i="0" u="none" strike="noStrike" baseline="0" dirty="0">
                <a:latin typeface="HelveticaNeueLTStd-BdCn"/>
              </a:rPr>
              <a:t>or marital/family status. </a:t>
            </a:r>
            <a:r>
              <a:rPr lang="en-US" sz="1800" b="0" i="0" u="none" strike="noStrike" baseline="0" dirty="0">
                <a:latin typeface="HelveticaNeueLTStd-Cn"/>
              </a:rPr>
              <a:t>Title 7 also protects individuals</a:t>
            </a:r>
          </a:p>
          <a:p>
            <a:pPr algn="l"/>
            <a:r>
              <a:rPr lang="en-US" sz="1800" b="0" i="0" u="none" strike="noStrike" baseline="0" dirty="0">
                <a:latin typeface="HelveticaNeueLTStd-Cn"/>
              </a:rPr>
              <a:t>from gender discrimination. Employers cannot</a:t>
            </a:r>
          </a:p>
          <a:p>
            <a:pPr algn="l"/>
            <a:r>
              <a:rPr lang="en-US" sz="1800" b="0" i="0" u="none" strike="noStrike" baseline="0" dirty="0">
                <a:latin typeface="HelveticaNeueLTStd-Cn"/>
              </a:rPr>
              <a:t>ask about your gender identity, your sexual orientation,</a:t>
            </a:r>
          </a:p>
          <a:p>
            <a:pPr algn="l"/>
            <a:r>
              <a:rPr lang="en-US" sz="1800" b="0" i="0" u="none" strike="noStrike" baseline="0" dirty="0">
                <a:latin typeface="HelveticaNeueLTStd-Cn"/>
              </a:rPr>
              <a:t>or whether you are married or have</a:t>
            </a:r>
          </a:p>
          <a:p>
            <a:pPr algn="l"/>
            <a:r>
              <a:rPr lang="en-US" sz="1800" b="0" i="0" u="none" strike="noStrike" baseline="0" dirty="0">
                <a:latin typeface="HelveticaNeueLTStd-Cn"/>
              </a:rPr>
              <a:t>children. L-G--B-T-Q individuals are protected by</a:t>
            </a:r>
          </a:p>
          <a:p>
            <a:pPr algn="l"/>
            <a:r>
              <a:rPr lang="en-US" sz="1800" b="0" i="0" u="none" strike="noStrike" baseline="0" dirty="0">
                <a:latin typeface="HelveticaNeueLTStd-Cn"/>
              </a:rPr>
              <a:t>this law.</a:t>
            </a:r>
          </a:p>
          <a:p>
            <a:pPr algn="l"/>
            <a:endParaRPr lang="en-US" sz="1800" b="0" i="0" u="none" strike="noStrike" kern="1200" baseline="0" dirty="0">
              <a:solidFill>
                <a:schemeClr val="tx2"/>
              </a:solidFill>
              <a:effectLst/>
              <a:latin typeface="HelveticaNeueLTStd-Cn"/>
              <a:ea typeface="+mn-ea"/>
              <a:cs typeface="+mn-cs"/>
            </a:endParaRPr>
          </a:p>
          <a:p>
            <a:pPr algn="l"/>
            <a:r>
              <a:rPr lang="en-US" sz="1800" b="1" i="0" u="none" strike="noStrike" baseline="0" dirty="0">
                <a:latin typeface="HelveticaNeueLTStd-BdCn"/>
              </a:rPr>
              <a:t>Disability. </a:t>
            </a:r>
            <a:r>
              <a:rPr lang="en-US" sz="1800" b="0" i="0" u="none" strike="noStrike" baseline="0" dirty="0">
                <a:latin typeface="HelveticaNeueLTStd-Cn"/>
              </a:rPr>
              <a:t>The Americans with Disabilities Act</a:t>
            </a:r>
          </a:p>
          <a:p>
            <a:pPr algn="l"/>
            <a:r>
              <a:rPr lang="en-US" sz="1800" b="0" i="0" u="none" strike="noStrike" baseline="0" dirty="0">
                <a:latin typeface="HelveticaNeueLTStd-Cn"/>
              </a:rPr>
              <a:t> prohibits discrimination against individuals</a:t>
            </a:r>
          </a:p>
          <a:p>
            <a:pPr algn="l"/>
            <a:r>
              <a:rPr lang="en-US" sz="1800" b="0" i="0" u="none" strike="noStrike" baseline="0" dirty="0">
                <a:latin typeface="HelveticaNeueLTStd-Cn"/>
              </a:rPr>
              <a:t>with disabilities.</a:t>
            </a:r>
          </a:p>
          <a:p>
            <a:pPr algn="l"/>
            <a:endParaRPr lang="en-US" sz="1800" b="0" i="0" u="none" strike="noStrike" kern="1200" baseline="0" dirty="0">
              <a:solidFill>
                <a:schemeClr val="tx2"/>
              </a:solidFill>
              <a:effectLst/>
              <a:latin typeface="HelveticaNeueLTStd-Cn"/>
              <a:ea typeface="+mn-ea"/>
              <a:cs typeface="+mn-cs"/>
            </a:endParaRPr>
          </a:p>
          <a:p>
            <a:pPr algn="l"/>
            <a:r>
              <a:rPr lang="en-US" sz="1800" b="1" i="0" u="none" strike="noStrike" baseline="0" dirty="0">
                <a:latin typeface="HelveticaNeueLTStd-BdCn"/>
              </a:rPr>
              <a:t>Criminal or military record. </a:t>
            </a:r>
            <a:r>
              <a:rPr lang="en-US" sz="1800" b="0" i="0" u="none" strike="noStrike" baseline="0" dirty="0">
                <a:latin typeface="HelveticaNeueLTStd-Cn"/>
              </a:rPr>
              <a:t>In most cases,</a:t>
            </a:r>
          </a:p>
          <a:p>
            <a:pPr algn="l"/>
            <a:r>
              <a:rPr lang="en-US" sz="1800" b="0" i="0" u="none" strike="noStrike" baseline="0" dirty="0">
                <a:latin typeface="HelveticaNeueLTStd-Cn"/>
              </a:rPr>
              <a:t>employers can ask only if you have been convicted</a:t>
            </a:r>
          </a:p>
          <a:p>
            <a:pPr algn="l"/>
            <a:r>
              <a:rPr lang="en-US" sz="1800" b="0" i="0" u="none" strike="noStrike" baseline="0" dirty="0">
                <a:latin typeface="HelveticaNeueLTStd-Cn"/>
              </a:rPr>
              <a:t>of a serious crime, such as a felony.</a:t>
            </a:r>
            <a:endParaRPr lang="en-US" sz="1200" kern="1200" dirty="0">
              <a:solidFill>
                <a:schemeClr val="tx2"/>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841221E5-7225-48EB-A4EE-420E7BFCF705}" type="slidenum">
              <a:rPr lang="en-US" smtClean="0"/>
              <a:pPr/>
              <a:t>8</a:t>
            </a:fld>
            <a:endParaRPr lang="en-US"/>
          </a:p>
        </p:txBody>
      </p:sp>
    </p:spTree>
    <p:extLst>
      <p:ext uri="{BB962C8B-B14F-4D97-AF65-F5344CB8AC3E}">
        <p14:creationId xmlns:p14="http://schemas.microsoft.com/office/powerpoint/2010/main" val="26406760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MinionPro-Regular"/>
              </a:rPr>
              <a:t>Looking for a job is hard work, so take time for breaks, and allow time</a:t>
            </a:r>
          </a:p>
          <a:p>
            <a:pPr algn="l"/>
            <a:r>
              <a:rPr lang="en-US" sz="1800" b="0" i="0" u="none" strike="noStrike" baseline="0" dirty="0">
                <a:latin typeface="MinionPro-Regular"/>
              </a:rPr>
              <a:t>to take care of yourself. There is a job out there that is just what you are</a:t>
            </a:r>
          </a:p>
          <a:p>
            <a:pPr algn="l"/>
            <a:r>
              <a:rPr lang="en-US" sz="1800" b="0" i="0" u="none" strike="noStrike" baseline="0" dirty="0">
                <a:latin typeface="MinionPro-Regular"/>
              </a:rPr>
              <a:t>looking for—or very close. And there is someone out there who wants just</a:t>
            </a:r>
          </a:p>
          <a:p>
            <a:pPr algn="l"/>
            <a:r>
              <a:rPr lang="en-US" sz="1800" b="0" i="0" u="none" strike="noStrike" baseline="0" dirty="0">
                <a:latin typeface="MinionPro-Regular"/>
              </a:rPr>
              <a:t>what you have to offer. But you will not find those opportunities unless</a:t>
            </a:r>
          </a:p>
          <a:p>
            <a:pPr algn="l"/>
            <a:r>
              <a:rPr lang="en-US" sz="1800" b="0" i="0" u="none" strike="noStrike" baseline="0" dirty="0">
                <a:latin typeface="MinionPro-Regular"/>
              </a:rPr>
              <a:t>you go out and look for them!</a:t>
            </a:r>
            <a:endParaRPr lang="en-US" sz="1200" kern="1200" dirty="0">
              <a:solidFill>
                <a:schemeClr val="tx2"/>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841221E5-7225-48EB-A4EE-420E7BFCF705}" type="slidenum">
              <a:rPr lang="en-US" smtClean="0"/>
              <a:pPr/>
              <a:t>9</a:t>
            </a:fld>
            <a:endParaRPr lang="en-US"/>
          </a:p>
        </p:txBody>
      </p:sp>
    </p:spTree>
    <p:extLst>
      <p:ext uri="{BB962C8B-B14F-4D97-AF65-F5344CB8AC3E}">
        <p14:creationId xmlns:p14="http://schemas.microsoft.com/office/powerpoint/2010/main" val="27725224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bwMode="ltGray">
          <a:xfrm>
            <a:off x="11579384"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bwMode="gray">
          <a:xfrm>
            <a:off x="11274663" y="5638800"/>
            <a:ext cx="304721"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0" name="Rectangle 9"/>
          <p:cNvSpPr/>
          <p:nvPr/>
        </p:nvSpPr>
        <p:spPr bwMode="ltGray">
          <a:xfrm>
            <a:off x="121888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1" name="Rectangle 10"/>
          <p:cNvSpPr/>
          <p:nvPr/>
        </p:nvSpPr>
        <p:spPr bwMode="gray">
          <a:xfrm>
            <a:off x="0" y="0"/>
            <a:ext cx="1218883" cy="5638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2" name="Rectangle 11"/>
          <p:cNvSpPr/>
          <p:nvPr/>
        </p:nvSpPr>
        <p:spPr bwMode="ltGray">
          <a:xfrm>
            <a:off x="1218883" y="5638800"/>
            <a:ext cx="10969942"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13" name="Straight Connector 12"/>
          <p:cNvCxnSpPr/>
          <p:nvPr/>
        </p:nvCxnSpPr>
        <p:spPr bwMode="white">
          <a:xfrm>
            <a:off x="11573293"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121888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0" y="5631204"/>
            <a:ext cx="18283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2428669" y="1600200"/>
            <a:ext cx="8329031" cy="2680127"/>
          </a:xfrm>
        </p:spPr>
        <p:txBody>
          <a:bodyPr>
            <a:noAutofit/>
          </a:bodyPr>
          <a:lstStyle>
            <a:lvl1pPr>
              <a:defRPr sz="5400"/>
            </a:lvl1pPr>
          </a:lstStyle>
          <a:p>
            <a:r>
              <a:rPr lang="en-US"/>
              <a:t>Click to edit Master title style</a:t>
            </a:r>
            <a:endParaRPr/>
          </a:p>
        </p:txBody>
      </p:sp>
      <p:sp>
        <p:nvSpPr>
          <p:cNvPr id="3" name="Subtitle 2"/>
          <p:cNvSpPr>
            <a:spLocks noGrp="1"/>
          </p:cNvSpPr>
          <p:nvPr>
            <p:ph type="subTitle" idx="1"/>
          </p:nvPr>
        </p:nvSpPr>
        <p:spPr>
          <a:xfrm>
            <a:off x="2428669" y="4344915"/>
            <a:ext cx="7516442" cy="1116085"/>
          </a:xfrm>
        </p:spPr>
        <p:txBody>
          <a:bodyPr>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2970212" y="6356351"/>
            <a:ext cx="3428921" cy="365125"/>
          </a:xfrm>
        </p:spPr>
        <p:txBody>
          <a:bodyPr/>
          <a:lstStyle>
            <a:lvl1pPr>
              <a:defRPr baseline="0">
                <a:solidFill>
                  <a:schemeClr val="tx2"/>
                </a:solidFill>
              </a:defRPr>
            </a:lvl1pPr>
          </a:lstStyle>
          <a:p>
            <a:r>
              <a:rPr lang="en-US"/>
              <a:t>Getting the job you really want, 7e</a:t>
            </a:r>
            <a:endParaRPr lang="en-US" dirty="0"/>
          </a:p>
        </p:txBody>
      </p:sp>
      <p:sp>
        <p:nvSpPr>
          <p:cNvPr id="5" name="Footer Placeholder 4"/>
          <p:cNvSpPr>
            <a:spLocks noGrp="1"/>
          </p:cNvSpPr>
          <p:nvPr>
            <p:ph type="ftr" sz="quarter" idx="11"/>
          </p:nvPr>
        </p:nvSpPr>
        <p:spPr/>
        <p:txBody>
          <a:bodyPr/>
          <a:lstStyle>
            <a:lvl1pPr>
              <a:defRPr baseline="0">
                <a:solidFill>
                  <a:schemeClr val="tx2"/>
                </a:solidFill>
              </a:defRPr>
            </a:lvl1pPr>
          </a:lstStyle>
          <a:p>
            <a:r>
              <a:rPr lang="en-US" dirty="0"/>
              <a:t>© JIST Publishing, Inc</a:t>
            </a:r>
          </a:p>
        </p:txBody>
      </p:sp>
      <p:sp>
        <p:nvSpPr>
          <p:cNvPr id="6" name="Slide Number Placeholder 5"/>
          <p:cNvSpPr>
            <a:spLocks noGrp="1"/>
          </p:cNvSpPr>
          <p:nvPr>
            <p:ph type="sldNum" sz="quarter" idx="12"/>
          </p:nvPr>
        </p:nvSpPr>
        <p:spPr>
          <a:xfrm>
            <a:off x="10666412" y="6356351"/>
            <a:ext cx="609441" cy="365125"/>
          </a:xfrm>
        </p:spPr>
        <p:txBody>
          <a:bodyPr/>
          <a:lstStyle>
            <a:lvl1pPr>
              <a:defRPr baseline="0">
                <a:solidFill>
                  <a:schemeClr val="tx2"/>
                </a:solidFill>
              </a:defRPr>
            </a:lvl1pPr>
          </a:lstStyle>
          <a:p>
            <a:fld id="{7DC1BBB0-96F0-4077-A278-0F3FB5C104D3}" type="slidenum">
              <a:rPr lang="en-US" smtClean="0"/>
              <a:pPr/>
              <a:t>‹#›</a:t>
            </a:fld>
            <a:endParaRPr lang="en-US"/>
          </a:p>
        </p:txBody>
      </p:sp>
      <p:pic>
        <p:nvPicPr>
          <p:cNvPr id="18" name="Picture 17" descr="A picture containing clipart&#10;&#10;Description automatically generated">
            <a:extLst>
              <a:ext uri="{FF2B5EF4-FFF2-40B4-BE49-F238E27FC236}">
                <a16:creationId xmlns:a16="http://schemas.microsoft.com/office/drawing/2014/main" id="{E614FF20-2643-4004-99D4-EDDBFD0B4567}"/>
              </a:ext>
            </a:extLst>
          </p:cNvPr>
          <p:cNvPicPr>
            <a:picLocks noChangeAspect="1"/>
          </p:cNvPicPr>
          <p:nvPr userDrawn="1"/>
        </p:nvPicPr>
        <p:blipFill>
          <a:blip r:embed="rId2">
            <a:alphaModFix/>
          </a:blip>
          <a:stretch>
            <a:fillRect/>
          </a:stretch>
        </p:blipFill>
        <p:spPr>
          <a:xfrm>
            <a:off x="41473" y="6007325"/>
            <a:ext cx="1129203" cy="349026"/>
          </a:xfrm>
          <a:prstGeom prst="rect">
            <a:avLst/>
          </a:prstGeom>
        </p:spPr>
      </p:pic>
    </p:spTree>
    <p:extLst>
      <p:ext uri="{BB962C8B-B14F-4D97-AF65-F5344CB8AC3E}">
        <p14:creationId xmlns:p14="http://schemas.microsoft.com/office/powerpoint/2010/main" val="3817955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a:xfrm>
            <a:off x="3046412" y="6356351"/>
            <a:ext cx="3352721" cy="365125"/>
          </a:xfrm>
        </p:spPr>
        <p:txBody>
          <a:bodyPr/>
          <a:lstStyle>
            <a:lvl1pPr>
              <a:defRPr/>
            </a:lvl1pPr>
          </a:lstStyle>
          <a:p>
            <a:r>
              <a:rPr lang="en-US"/>
              <a:t>Getting the job you really want, 7e</a:t>
            </a:r>
            <a:endParaRPr lang="en-US" dirty="0"/>
          </a:p>
        </p:txBody>
      </p:sp>
      <p:sp>
        <p:nvSpPr>
          <p:cNvPr id="5" name="Footer Placeholder 4"/>
          <p:cNvSpPr>
            <a:spLocks noGrp="1"/>
          </p:cNvSpPr>
          <p:nvPr>
            <p:ph type="ftr" sz="quarter" idx="11"/>
          </p:nvPr>
        </p:nvSpPr>
        <p:spPr/>
        <p:txBody>
          <a:bodyPr/>
          <a:lstStyle>
            <a:lvl1pPr>
              <a:defRPr/>
            </a:lvl1pPr>
          </a:lstStyle>
          <a:p>
            <a:r>
              <a:rPr lang="en-US"/>
              <a:t>© JIST Publishing, Inc</a:t>
            </a:r>
            <a:endParaRPr lang="en-US" dirty="0"/>
          </a:p>
        </p:txBody>
      </p:sp>
      <p:sp>
        <p:nvSpPr>
          <p:cNvPr id="6" name="Slide Number Placeholder 5"/>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2040880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black">
          <a:xfrm>
            <a:off x="11884104"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bwMode="ltGray">
          <a:xfrm>
            <a:off x="61714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bwMode="gray">
          <a:xfrm>
            <a:off x="0" y="0"/>
            <a:ext cx="609441"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0" name="Rectangle 9"/>
          <p:cNvSpPr/>
          <p:nvPr/>
        </p:nvSpPr>
        <p:spPr bwMode="black">
          <a:xfrm>
            <a:off x="617143" y="736219"/>
            <a:ext cx="609441"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bwMode="white">
          <a:xfrm>
            <a:off x="617143" y="7362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143" y="13458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599612" y="685800"/>
            <a:ext cx="1787526"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598613" y="685800"/>
            <a:ext cx="7848599"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a:xfrm>
            <a:off x="3046334" y="6356351"/>
            <a:ext cx="3352800" cy="365125"/>
          </a:xfrm>
        </p:spPr>
        <p:txBody>
          <a:bodyPr/>
          <a:lstStyle>
            <a:lvl1pPr>
              <a:defRPr/>
            </a:lvl1pPr>
          </a:lstStyle>
          <a:p>
            <a:r>
              <a:rPr lang="en-US"/>
              <a:t>Getting the job you really want, 7e</a:t>
            </a:r>
            <a:endParaRPr lang="en-US" dirty="0"/>
          </a:p>
        </p:txBody>
      </p:sp>
      <p:sp>
        <p:nvSpPr>
          <p:cNvPr id="5" name="Footer Placeholder 4"/>
          <p:cNvSpPr>
            <a:spLocks noGrp="1"/>
          </p:cNvSpPr>
          <p:nvPr>
            <p:ph type="ftr" sz="quarter" idx="11"/>
          </p:nvPr>
        </p:nvSpPr>
        <p:spPr/>
        <p:txBody>
          <a:bodyPr/>
          <a:lstStyle>
            <a:lvl1pPr>
              <a:defRPr/>
            </a:lvl1pPr>
          </a:lstStyle>
          <a:p>
            <a:r>
              <a:rPr lang="en-US"/>
              <a:t>© JIST Publishing, Inc</a:t>
            </a:r>
            <a:endParaRPr lang="en-US" dirty="0"/>
          </a:p>
        </p:txBody>
      </p:sp>
      <p:sp>
        <p:nvSpPr>
          <p:cNvPr id="6" name="Slide Number Placeholder 5"/>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612817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4" name="Date Placeholder 3"/>
          <p:cNvSpPr>
            <a:spLocks noGrp="1"/>
          </p:cNvSpPr>
          <p:nvPr>
            <p:ph type="dt" sz="half" idx="10"/>
          </p:nvPr>
        </p:nvSpPr>
        <p:spPr>
          <a:xfrm>
            <a:off x="3198812" y="6356351"/>
            <a:ext cx="3200321" cy="365125"/>
          </a:xfrm>
        </p:spPr>
        <p:txBody>
          <a:bodyPr/>
          <a:lstStyle>
            <a:lvl1pPr>
              <a:defRPr/>
            </a:lvl1pPr>
          </a:lstStyle>
          <a:p>
            <a:r>
              <a:rPr lang="en-US"/>
              <a:t>Getting the job you really want, 7e</a:t>
            </a:r>
            <a:endParaRPr lang="en-US" dirty="0"/>
          </a:p>
        </p:txBody>
      </p:sp>
      <p:sp>
        <p:nvSpPr>
          <p:cNvPr id="5" name="Footer Placeholder 4"/>
          <p:cNvSpPr>
            <a:spLocks noGrp="1"/>
          </p:cNvSpPr>
          <p:nvPr>
            <p:ph type="ftr" sz="quarter" idx="11"/>
          </p:nvPr>
        </p:nvSpPr>
        <p:spPr/>
        <p:txBody>
          <a:bodyPr/>
          <a:lstStyle>
            <a:lvl1pPr>
              <a:defRPr/>
            </a:lvl1pPr>
          </a:lstStyle>
          <a:p>
            <a:r>
              <a:rPr lang="en-US"/>
              <a:t>© JIST Publishing, Inc</a:t>
            </a:r>
            <a:endParaRPr lang="en-US" dirty="0"/>
          </a:p>
        </p:txBody>
      </p:sp>
      <p:sp>
        <p:nvSpPr>
          <p:cNvPr id="6" name="Slide Number Placeholder 5"/>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2185532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bwMode="black">
          <a:xfrm>
            <a:off x="11579384"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0" name="Rectangle 19"/>
          <p:cNvSpPr/>
          <p:nvPr/>
        </p:nvSpPr>
        <p:spPr bwMode="gray">
          <a:xfrm>
            <a:off x="11274663" y="5638800"/>
            <a:ext cx="304721"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4" name="Rectangle 23"/>
          <p:cNvSpPr/>
          <p:nvPr/>
        </p:nvSpPr>
        <p:spPr bwMode="gray">
          <a:xfrm>
            <a:off x="1216152"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1" name="Rectangle 20"/>
          <p:cNvSpPr/>
          <p:nvPr/>
        </p:nvSpPr>
        <p:spPr bwMode="ltGray">
          <a:xfrm>
            <a:off x="1216152" y="5638800"/>
            <a:ext cx="10972673"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22" name="Straight Connector 21"/>
          <p:cNvCxnSpPr/>
          <p:nvPr/>
        </p:nvCxnSpPr>
        <p:spPr bwMode="white">
          <a:xfrm>
            <a:off x="11573293"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white">
          <a:xfrm>
            <a:off x="1216152"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bwMode="black">
          <a:xfrm>
            <a:off x="11579384" y="0"/>
            <a:ext cx="609441"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7" name="Rectangle 26"/>
          <p:cNvSpPr/>
          <p:nvPr/>
        </p:nvSpPr>
        <p:spPr bwMode="gray">
          <a:xfrm>
            <a:off x="11274663" y="0"/>
            <a:ext cx="304721"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8" name="Rectangle 27"/>
          <p:cNvSpPr/>
          <p:nvPr/>
        </p:nvSpPr>
        <p:spPr bwMode="gray">
          <a:xfrm>
            <a:off x="1218883" y="0"/>
            <a:ext cx="609441"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9" name="Rectangle 28"/>
          <p:cNvSpPr/>
          <p:nvPr/>
        </p:nvSpPr>
        <p:spPr>
          <a:xfrm>
            <a:off x="-2" y="0"/>
            <a:ext cx="1218883"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30" name="Rectangle 29"/>
          <p:cNvSpPr/>
          <p:nvPr/>
        </p:nvSpPr>
        <p:spPr bwMode="ltGray">
          <a:xfrm>
            <a:off x="0" y="0"/>
            <a:ext cx="12188825"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31" name="Straight Connector 30"/>
          <p:cNvCxnSpPr/>
          <p:nvPr/>
        </p:nvCxnSpPr>
        <p:spPr bwMode="white">
          <a:xfrm>
            <a:off x="11573293"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bwMode="black">
          <a:xfrm>
            <a:off x="0" y="0"/>
            <a:ext cx="1216152"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33" name="Straight Connector 32"/>
          <p:cNvCxnSpPr/>
          <p:nvPr/>
        </p:nvCxnSpPr>
        <p:spPr bwMode="white">
          <a:xfrm>
            <a:off x="1218884"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98613" y="1600201"/>
            <a:ext cx="8283272" cy="2654064"/>
          </a:xfrm>
        </p:spPr>
        <p:txBody>
          <a:bodyPr anchor="b">
            <a:normAutofit/>
          </a:bodyPr>
          <a:lstStyle>
            <a:lvl1pPr algn="l">
              <a:defRPr sz="5400" b="0" cap="none" baseline="0"/>
            </a:lvl1pPr>
          </a:lstStyle>
          <a:p>
            <a:r>
              <a:rPr lang="en-US"/>
              <a:t>Click to edit Master title style</a:t>
            </a:r>
            <a:endParaRPr/>
          </a:p>
        </p:txBody>
      </p:sp>
      <p:sp>
        <p:nvSpPr>
          <p:cNvPr id="3" name="Text Placeholder 2"/>
          <p:cNvSpPr>
            <a:spLocks noGrp="1"/>
          </p:cNvSpPr>
          <p:nvPr>
            <p:ph type="body" idx="1"/>
          </p:nvPr>
        </p:nvSpPr>
        <p:spPr>
          <a:xfrm>
            <a:off x="1598613" y="4259996"/>
            <a:ext cx="7264623" cy="1150203"/>
          </a:xfrm>
        </p:spPr>
        <p:txBody>
          <a:bodyPr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198812" y="6356351"/>
            <a:ext cx="3200321" cy="365125"/>
          </a:xfrm>
        </p:spPr>
        <p:txBody>
          <a:bodyPr/>
          <a:lstStyle>
            <a:lvl1pPr>
              <a:defRPr baseline="0">
                <a:solidFill>
                  <a:schemeClr val="tx2"/>
                </a:solidFill>
              </a:defRPr>
            </a:lvl1pPr>
          </a:lstStyle>
          <a:p>
            <a:r>
              <a:rPr lang="en-US"/>
              <a:t>Getting the job you really want, 7e</a:t>
            </a:r>
            <a:endParaRPr lang="en-US" dirty="0"/>
          </a:p>
        </p:txBody>
      </p:sp>
      <p:sp>
        <p:nvSpPr>
          <p:cNvPr id="5" name="Footer Placeholder 4"/>
          <p:cNvSpPr>
            <a:spLocks noGrp="1"/>
          </p:cNvSpPr>
          <p:nvPr>
            <p:ph type="ftr" sz="quarter" idx="11"/>
          </p:nvPr>
        </p:nvSpPr>
        <p:spPr/>
        <p:txBody>
          <a:bodyPr/>
          <a:lstStyle>
            <a:lvl1pPr>
              <a:defRPr baseline="0">
                <a:solidFill>
                  <a:schemeClr val="tx2"/>
                </a:solidFill>
              </a:defRPr>
            </a:lvl1pPr>
          </a:lstStyle>
          <a:p>
            <a:r>
              <a:rPr lang="en-US"/>
              <a:t>© JIST Publishing, Inc</a:t>
            </a:r>
            <a:endParaRPr lang="en-US" dirty="0"/>
          </a:p>
        </p:txBody>
      </p:sp>
      <p:sp>
        <p:nvSpPr>
          <p:cNvPr id="6" name="Slide Number Placeholder 5"/>
          <p:cNvSpPr>
            <a:spLocks noGrp="1"/>
          </p:cNvSpPr>
          <p:nvPr>
            <p:ph type="sldNum" sz="quarter" idx="12"/>
          </p:nvPr>
        </p:nvSpPr>
        <p:spPr>
          <a:xfrm>
            <a:off x="10666571" y="6356351"/>
            <a:ext cx="609441" cy="365125"/>
          </a:xfrm>
        </p:spPr>
        <p:txBody>
          <a:bodyPr/>
          <a:lstStyle>
            <a:lvl1pPr>
              <a:defRPr baseline="0">
                <a:solidFill>
                  <a:schemeClr val="tx2"/>
                </a:solidFill>
              </a:defRPr>
            </a:lvl1pPr>
          </a:lstStyle>
          <a:p>
            <a:fld id="{7DC1BBB0-96F0-4077-A278-0F3FB5C104D3}" type="slidenum">
              <a:rPr lang="en-US" smtClean="0"/>
              <a:pPr/>
              <a:t>‹#›</a:t>
            </a:fld>
            <a:endParaRPr lang="en-US"/>
          </a:p>
        </p:txBody>
      </p:sp>
      <p:pic>
        <p:nvPicPr>
          <p:cNvPr id="25" name="Picture 24" descr="A picture containing clipart&#10;&#10;Description automatically generated">
            <a:extLst>
              <a:ext uri="{FF2B5EF4-FFF2-40B4-BE49-F238E27FC236}">
                <a16:creationId xmlns:a16="http://schemas.microsoft.com/office/drawing/2014/main" id="{648F9309-09DC-4AFE-BAC3-97DD148B3196}"/>
              </a:ext>
            </a:extLst>
          </p:cNvPr>
          <p:cNvPicPr>
            <a:picLocks noChangeAspect="1"/>
          </p:cNvPicPr>
          <p:nvPr userDrawn="1"/>
        </p:nvPicPr>
        <p:blipFill>
          <a:blip r:embed="rId2"/>
          <a:stretch>
            <a:fillRect/>
          </a:stretch>
        </p:blipFill>
        <p:spPr>
          <a:xfrm>
            <a:off x="162960" y="6060028"/>
            <a:ext cx="958692" cy="296323"/>
          </a:xfrm>
          <a:prstGeom prst="rect">
            <a:avLst/>
          </a:prstGeom>
        </p:spPr>
      </p:pic>
    </p:spTree>
    <p:extLst>
      <p:ext uri="{BB962C8B-B14F-4D97-AF65-F5344CB8AC3E}">
        <p14:creationId xmlns:p14="http://schemas.microsoft.com/office/powerpoint/2010/main" val="3234467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593436" y="1600200"/>
            <a:ext cx="4814586"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561651" y="1600200"/>
            <a:ext cx="4814586" cy="4572000"/>
          </a:xfrm>
        </p:spPr>
        <p:txBody>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a:xfrm>
            <a:off x="3122612" y="6356351"/>
            <a:ext cx="3276521" cy="323849"/>
          </a:xfrm>
        </p:spPr>
        <p:txBody>
          <a:bodyPr/>
          <a:lstStyle>
            <a:lvl1pPr>
              <a:defRPr/>
            </a:lvl1pPr>
          </a:lstStyle>
          <a:p>
            <a:r>
              <a:rPr lang="en-US"/>
              <a:t>Getting the job you really want, 7e</a:t>
            </a:r>
            <a:endParaRPr lang="en-US" dirty="0"/>
          </a:p>
        </p:txBody>
      </p:sp>
      <p:sp>
        <p:nvSpPr>
          <p:cNvPr id="6" name="Footer Placeholder 5"/>
          <p:cNvSpPr>
            <a:spLocks noGrp="1"/>
          </p:cNvSpPr>
          <p:nvPr>
            <p:ph type="ftr" sz="quarter" idx="11"/>
          </p:nvPr>
        </p:nvSpPr>
        <p:spPr/>
        <p:txBody>
          <a:bodyPr/>
          <a:lstStyle>
            <a:lvl1pPr>
              <a:defRPr/>
            </a:lvl1pPr>
          </a:lstStyle>
          <a:p>
            <a:r>
              <a:rPr lang="en-US"/>
              <a:t>© JIST Publishing, Inc</a:t>
            </a:r>
            <a:endParaRPr lang="en-US" dirty="0"/>
          </a:p>
        </p:txBody>
      </p:sp>
      <p:sp>
        <p:nvSpPr>
          <p:cNvPr id="7" name="Slide Number Placeholder 6"/>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1239113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593436" y="1499616"/>
            <a:ext cx="4818888"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93436" y="2514706"/>
            <a:ext cx="4814586" cy="365749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Text Placeholder 4"/>
          <p:cNvSpPr>
            <a:spLocks noGrp="1"/>
          </p:cNvSpPr>
          <p:nvPr>
            <p:ph type="body" sz="quarter" idx="3"/>
          </p:nvPr>
        </p:nvSpPr>
        <p:spPr>
          <a:xfrm>
            <a:off x="6557349" y="1499616"/>
            <a:ext cx="4818888"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57349" y="2514600"/>
            <a:ext cx="4818888" cy="365556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a:xfrm>
            <a:off x="3122612" y="6356351"/>
            <a:ext cx="3276521" cy="323849"/>
          </a:xfrm>
        </p:spPr>
        <p:txBody>
          <a:bodyPr/>
          <a:lstStyle>
            <a:lvl1pPr>
              <a:defRPr/>
            </a:lvl1pPr>
          </a:lstStyle>
          <a:p>
            <a:r>
              <a:rPr lang="en-US"/>
              <a:t>Getting the job you really want, 7e</a:t>
            </a:r>
            <a:endParaRPr lang="en-US" dirty="0"/>
          </a:p>
        </p:txBody>
      </p:sp>
      <p:sp>
        <p:nvSpPr>
          <p:cNvPr id="8" name="Footer Placeholder 7"/>
          <p:cNvSpPr>
            <a:spLocks noGrp="1"/>
          </p:cNvSpPr>
          <p:nvPr>
            <p:ph type="ftr" sz="quarter" idx="11"/>
          </p:nvPr>
        </p:nvSpPr>
        <p:spPr/>
        <p:txBody>
          <a:bodyPr/>
          <a:lstStyle>
            <a:lvl1pPr>
              <a:defRPr/>
            </a:lvl1pPr>
          </a:lstStyle>
          <a:p>
            <a:r>
              <a:rPr lang="en-US"/>
              <a:t>© JIST Publishing, Inc</a:t>
            </a:r>
            <a:endParaRPr lang="en-US" dirty="0"/>
          </a:p>
        </p:txBody>
      </p:sp>
      <p:sp>
        <p:nvSpPr>
          <p:cNvPr id="9" name="Slide Number Placeholder 8"/>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2138358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a:xfrm>
            <a:off x="3198812" y="6356351"/>
            <a:ext cx="3200321" cy="365125"/>
          </a:xfrm>
        </p:spPr>
        <p:txBody>
          <a:bodyPr/>
          <a:lstStyle>
            <a:lvl1pPr>
              <a:defRPr/>
            </a:lvl1pPr>
          </a:lstStyle>
          <a:p>
            <a:r>
              <a:rPr lang="en-US"/>
              <a:t>Getting the job you really want, 7e</a:t>
            </a:r>
            <a:endParaRPr lang="en-US" dirty="0"/>
          </a:p>
        </p:txBody>
      </p:sp>
      <p:sp>
        <p:nvSpPr>
          <p:cNvPr id="4" name="Footer Placeholder 3"/>
          <p:cNvSpPr>
            <a:spLocks noGrp="1"/>
          </p:cNvSpPr>
          <p:nvPr>
            <p:ph type="ftr" sz="quarter" idx="11"/>
          </p:nvPr>
        </p:nvSpPr>
        <p:spPr/>
        <p:txBody>
          <a:bodyPr/>
          <a:lstStyle>
            <a:lvl1pPr>
              <a:defRPr/>
            </a:lvl1pPr>
          </a:lstStyle>
          <a:p>
            <a:r>
              <a:rPr lang="en-US"/>
              <a:t>© JIST Publishing, Inc</a:t>
            </a:r>
            <a:endParaRPr lang="en-US" dirty="0"/>
          </a:p>
        </p:txBody>
      </p:sp>
      <p:sp>
        <p:nvSpPr>
          <p:cNvPr id="5" name="Slide Number Placeholder 4"/>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3163578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bwMode="ltGray">
          <a:xfrm>
            <a:off x="626239" y="0"/>
            <a:ext cx="30472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6" name="Rectangle 5"/>
          <p:cNvSpPr/>
          <p:nvPr/>
        </p:nvSpPr>
        <p:spPr bwMode="gray">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cxnSp>
        <p:nvCxnSpPr>
          <p:cNvPr id="7" name="Straight Connector 6"/>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bwMode="gray">
          <a:xfrm>
            <a:off x="10969942" y="0"/>
            <a:ext cx="92262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bwMode="black">
          <a:xfrm>
            <a:off x="11892563"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Date Placeholder 1"/>
          <p:cNvSpPr>
            <a:spLocks noGrp="1"/>
          </p:cNvSpPr>
          <p:nvPr>
            <p:ph type="dt" sz="half" idx="10"/>
          </p:nvPr>
        </p:nvSpPr>
        <p:spPr>
          <a:xfrm>
            <a:off x="3122612" y="6356351"/>
            <a:ext cx="3276521" cy="365125"/>
          </a:xfrm>
        </p:spPr>
        <p:txBody>
          <a:bodyPr/>
          <a:lstStyle>
            <a:lvl1pPr>
              <a:defRPr/>
            </a:lvl1pPr>
          </a:lstStyle>
          <a:p>
            <a:r>
              <a:rPr lang="en-US"/>
              <a:t>Getting the job you really want, 7e</a:t>
            </a:r>
            <a:endParaRPr lang="en-US" dirty="0"/>
          </a:p>
        </p:txBody>
      </p:sp>
      <p:sp>
        <p:nvSpPr>
          <p:cNvPr id="3" name="Footer Placeholder 2"/>
          <p:cNvSpPr>
            <a:spLocks noGrp="1"/>
          </p:cNvSpPr>
          <p:nvPr>
            <p:ph type="ftr" sz="quarter" idx="11"/>
          </p:nvPr>
        </p:nvSpPr>
        <p:spPr/>
        <p:txBody>
          <a:bodyPr/>
          <a:lstStyle>
            <a:lvl1pPr>
              <a:defRPr/>
            </a:lvl1pPr>
          </a:lstStyle>
          <a:p>
            <a:r>
              <a:rPr lang="en-US"/>
              <a:t>© JIST Publishing, Inc</a:t>
            </a:r>
            <a:endParaRPr lang="en-US" dirty="0"/>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7DC1BBB0-96F0-4077-A278-0F3FB5C104D3}" type="slidenum">
              <a:rPr/>
              <a:pPr/>
              <a:t>‹#›</a:t>
            </a:fld>
            <a:endParaRPr/>
          </a:p>
        </p:txBody>
      </p:sp>
    </p:spTree>
    <p:extLst>
      <p:ext uri="{BB962C8B-B14F-4D97-AF65-F5344CB8AC3E}">
        <p14:creationId xmlns:p14="http://schemas.microsoft.com/office/powerpoint/2010/main" val="178381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bwMode="gray">
          <a:xfrm>
            <a:off x="621792" y="0"/>
            <a:ext cx="414771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bwMode="ltGray">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cxnSp>
        <p:nvCxnSpPr>
          <p:cNvPr id="10" name="Straight Connector 9"/>
          <p:cNvCxnSpPr/>
          <p:nvPr/>
        </p:nvCxnSpPr>
        <p:spPr bwMode="white">
          <a:xfrm>
            <a:off x="621792"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bwMode="gray">
          <a:xfrm>
            <a:off x="11884104" y="0"/>
            <a:ext cx="30472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Title 1"/>
          <p:cNvSpPr>
            <a:spLocks noGrp="1"/>
          </p:cNvSpPr>
          <p:nvPr>
            <p:ph type="title"/>
          </p:nvPr>
        </p:nvSpPr>
        <p:spPr bwMode="white">
          <a:xfrm>
            <a:off x="1074240" y="381000"/>
            <a:ext cx="3293422" cy="1371600"/>
          </a:xfrm>
        </p:spPr>
        <p:txBody>
          <a:bodyPr anchor="b">
            <a:normAutofit/>
          </a:bodyPr>
          <a:lstStyle>
            <a:lvl1pPr algn="l">
              <a:defRPr sz="2800" b="0" cap="all" baseline="0">
                <a:solidFill>
                  <a:schemeClr val="bg1"/>
                </a:solidFill>
              </a:defRPr>
            </a:lvl1pPr>
          </a:lstStyle>
          <a:p>
            <a:r>
              <a:rPr lang="en-US"/>
              <a:t>Click to edit Master title style</a:t>
            </a:r>
            <a:endParaRPr/>
          </a:p>
        </p:txBody>
      </p:sp>
      <p:sp>
        <p:nvSpPr>
          <p:cNvPr id="3" name="Content Placeholder 2"/>
          <p:cNvSpPr>
            <a:spLocks noGrp="1"/>
          </p:cNvSpPr>
          <p:nvPr>
            <p:ph idx="1"/>
          </p:nvPr>
        </p:nvSpPr>
        <p:spPr>
          <a:xfrm>
            <a:off x="5180251" y="482600"/>
            <a:ext cx="6195986" cy="5689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bwMode="white">
          <a:xfrm>
            <a:off x="1074240" y="1828800"/>
            <a:ext cx="3293422" cy="4343400"/>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5180250" y="6356351"/>
            <a:ext cx="3231964" cy="365125"/>
          </a:xfrm>
        </p:spPr>
        <p:txBody>
          <a:bodyPr/>
          <a:lstStyle>
            <a:lvl1pPr>
              <a:defRPr/>
            </a:lvl1pPr>
          </a:lstStyle>
          <a:p>
            <a:r>
              <a:rPr lang="en-US"/>
              <a:t>Getting the job you really want, 7e</a:t>
            </a:r>
            <a:endParaRPr lang="en-US" dirty="0"/>
          </a:p>
        </p:txBody>
      </p:sp>
      <p:sp>
        <p:nvSpPr>
          <p:cNvPr id="6" name="Footer Placeholder 5"/>
          <p:cNvSpPr>
            <a:spLocks noGrp="1"/>
          </p:cNvSpPr>
          <p:nvPr>
            <p:ph type="ftr" sz="quarter" idx="11"/>
          </p:nvPr>
        </p:nvSpPr>
        <p:spPr>
          <a:xfrm>
            <a:off x="8609012" y="6356351"/>
            <a:ext cx="1960986" cy="365125"/>
          </a:xfrm>
        </p:spPr>
        <p:txBody>
          <a:bodyPr/>
          <a:lstStyle>
            <a:lvl1pPr>
              <a:defRPr/>
            </a:lvl1pPr>
          </a:lstStyle>
          <a:p>
            <a:r>
              <a:rPr lang="en-US"/>
              <a:t>© JIST Publishing, Inc</a:t>
            </a:r>
            <a:endParaRPr lang="en-US" dirty="0"/>
          </a:p>
        </p:txBody>
      </p:sp>
      <p:sp>
        <p:nvSpPr>
          <p:cNvPr id="7" name="Slide Number Placeholder 6"/>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3518043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bwMode="gray">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bwMode="black">
          <a:xfrm>
            <a:off x="11884104" y="0"/>
            <a:ext cx="30472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bwMode="ltGray">
          <a:xfrm>
            <a:off x="5019430" y="-136524"/>
            <a:ext cx="7017034"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Title 1"/>
          <p:cNvSpPr>
            <a:spLocks noGrp="1"/>
          </p:cNvSpPr>
          <p:nvPr>
            <p:ph type="title"/>
          </p:nvPr>
        </p:nvSpPr>
        <p:spPr>
          <a:xfrm>
            <a:off x="1074240" y="381000"/>
            <a:ext cx="3293422" cy="1371600"/>
          </a:xfrm>
        </p:spPr>
        <p:txBody>
          <a:bodyPr anchor="b">
            <a:normAutofit/>
          </a:bodyPr>
          <a:lstStyle>
            <a:lvl1pPr algn="l">
              <a:defRPr sz="2800" b="0" cap="all" baseline="0">
                <a:solidFill>
                  <a:schemeClr val="tx1">
                    <a:lumMod val="75000"/>
                  </a:schemeClr>
                </a:solidFill>
              </a:defRPr>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bwMode="auto">
          <a:xfrm>
            <a:off x="5180251" y="482600"/>
            <a:ext cx="6195986" cy="5689600"/>
          </a:xfrm>
          <a:ln w="19050">
            <a:solidFill>
              <a:schemeClr val="bg1"/>
            </a:solidFill>
          </a:ln>
        </p:spPr>
        <p:txBody>
          <a:bodyPr>
            <a:normAutofit/>
          </a:bodyPr>
          <a:lstStyle>
            <a:lvl1pPr marL="0" indent="0">
              <a:buNone/>
              <a:defRPr sz="2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
        <p:nvSpPr>
          <p:cNvPr id="4" name="Text Placeholder 3"/>
          <p:cNvSpPr>
            <a:spLocks noGrp="1"/>
          </p:cNvSpPr>
          <p:nvPr>
            <p:ph type="body" sz="half" idx="2"/>
          </p:nvPr>
        </p:nvSpPr>
        <p:spPr>
          <a:xfrm>
            <a:off x="1074240" y="1828800"/>
            <a:ext cx="3293422"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5180250" y="6356351"/>
            <a:ext cx="3119726" cy="365125"/>
          </a:xfrm>
        </p:spPr>
        <p:txBody>
          <a:bodyPr/>
          <a:lstStyle>
            <a:lvl1pPr>
              <a:defRPr baseline="0">
                <a:solidFill>
                  <a:schemeClr val="tx2"/>
                </a:solidFill>
              </a:defRPr>
            </a:lvl1pPr>
          </a:lstStyle>
          <a:p>
            <a:r>
              <a:rPr lang="en-US"/>
              <a:t>Getting the job you really want, 7e</a:t>
            </a:r>
            <a:endParaRPr lang="en-US" dirty="0"/>
          </a:p>
        </p:txBody>
      </p:sp>
      <p:sp>
        <p:nvSpPr>
          <p:cNvPr id="6" name="Footer Placeholder 5"/>
          <p:cNvSpPr>
            <a:spLocks noGrp="1"/>
          </p:cNvSpPr>
          <p:nvPr>
            <p:ph type="ftr" sz="quarter" idx="11"/>
          </p:nvPr>
        </p:nvSpPr>
        <p:spPr>
          <a:xfrm>
            <a:off x="8304212" y="6356351"/>
            <a:ext cx="2265786" cy="365125"/>
          </a:xfrm>
        </p:spPr>
        <p:txBody>
          <a:bodyPr/>
          <a:lstStyle>
            <a:lvl1pPr>
              <a:defRPr baseline="0">
                <a:solidFill>
                  <a:schemeClr val="tx2"/>
                </a:solidFill>
              </a:defRPr>
            </a:lvl1pPr>
          </a:lstStyle>
          <a:p>
            <a:r>
              <a:rPr lang="en-US"/>
              <a:t>© JIST Publishing, Inc</a:t>
            </a:r>
            <a:endParaRPr lang="en-US" dirty="0"/>
          </a:p>
        </p:txBody>
      </p:sp>
      <p:sp>
        <p:nvSpPr>
          <p:cNvPr id="7" name="Slide Number Placeholder 6"/>
          <p:cNvSpPr>
            <a:spLocks noGrp="1"/>
          </p:cNvSpPr>
          <p:nvPr>
            <p:ph type="sldNum" sz="quarter" idx="12"/>
          </p:nvPr>
        </p:nvSpPr>
        <p:spPr/>
        <p:txBody>
          <a:bodyPr/>
          <a:lstStyle>
            <a:lvl1pPr>
              <a:defRPr baseline="0">
                <a:solidFill>
                  <a:schemeClr val="tx2"/>
                </a:solidFill>
              </a:defRPr>
            </a:lvl1pPr>
          </a:lstStyle>
          <a:p>
            <a:fld id="{7DC1BBB0-96F0-4077-A278-0F3FB5C104D3}" type="slidenum">
              <a:rPr lang="en-US" smtClean="0"/>
              <a:pPr/>
              <a:t>‹#›</a:t>
            </a:fld>
            <a:endParaRPr lang="en-US"/>
          </a:p>
        </p:txBody>
      </p:sp>
      <p:cxnSp>
        <p:nvCxnSpPr>
          <p:cNvPr id="10" name="Straight Connector 9"/>
          <p:cNvCxnSpPr/>
          <p:nvPr/>
        </p:nvCxnSpPr>
        <p:spPr bwMode="white">
          <a:xfrm>
            <a:off x="11879867"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3900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bwMode="gray">
          <a:xfrm>
            <a:off x="11884104"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bwMode="ltGray">
          <a:xfrm>
            <a:off x="617143" y="0"/>
            <a:ext cx="609441" cy="63563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9" name="Rectangle 8"/>
          <p:cNvSpPr/>
          <p:nvPr/>
        </p:nvSpPr>
        <p:spPr bwMode="gray">
          <a:xfrm>
            <a:off x="0" y="0"/>
            <a:ext cx="609441"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14" name="Straight Connector 13"/>
          <p:cNvCxnSpPr/>
          <p:nvPr/>
        </p:nvCxnSpPr>
        <p:spPr bwMode="white">
          <a:xfrm>
            <a:off x="617143" y="7362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436" y="177800"/>
            <a:ext cx="9782801" cy="1239837"/>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593436" y="1600200"/>
            <a:ext cx="9782801" cy="45720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4" name="Date Placeholder 3"/>
          <p:cNvSpPr>
            <a:spLocks noGrp="1"/>
          </p:cNvSpPr>
          <p:nvPr>
            <p:ph type="dt" sz="half" idx="2"/>
          </p:nvPr>
        </p:nvSpPr>
        <p:spPr>
          <a:xfrm>
            <a:off x="5180250" y="6356351"/>
            <a:ext cx="1218883" cy="365125"/>
          </a:xfrm>
          <a:prstGeom prst="rect">
            <a:avLst/>
          </a:prstGeom>
        </p:spPr>
        <p:txBody>
          <a:bodyPr vert="horz" lIns="91440" tIns="45720" rIns="91440" bIns="45720" rtlCol="0" anchor="ctr"/>
          <a:lstStyle>
            <a:lvl1pPr algn="l">
              <a:defRPr sz="1200" cap="all" baseline="0">
                <a:solidFill>
                  <a:schemeClr val="tx1"/>
                </a:solidFill>
              </a:defRPr>
            </a:lvl1pPr>
          </a:lstStyle>
          <a:p>
            <a:r>
              <a:rPr lang="en-US"/>
              <a:t>Getting the job you really want, 7e</a:t>
            </a:r>
            <a:endParaRPr lang="en-US" dirty="0"/>
          </a:p>
        </p:txBody>
      </p:sp>
      <p:sp>
        <p:nvSpPr>
          <p:cNvPr id="5" name="Footer Placeholder 4"/>
          <p:cNvSpPr>
            <a:spLocks noGrp="1"/>
          </p:cNvSpPr>
          <p:nvPr>
            <p:ph type="ftr" sz="quarter" idx="3"/>
          </p:nvPr>
        </p:nvSpPr>
        <p:spPr>
          <a:xfrm>
            <a:off x="6595933" y="6356351"/>
            <a:ext cx="3974065" cy="365125"/>
          </a:xfrm>
          <a:prstGeom prst="rect">
            <a:avLst/>
          </a:prstGeom>
        </p:spPr>
        <p:txBody>
          <a:bodyPr vert="horz" lIns="91440" tIns="45720" rIns="91440" bIns="45720" rtlCol="0" anchor="ctr"/>
          <a:lstStyle>
            <a:lvl1pPr algn="ctr">
              <a:defRPr sz="1200" cap="all" baseline="0">
                <a:solidFill>
                  <a:schemeClr val="tx1"/>
                </a:solidFill>
              </a:defRPr>
            </a:lvl1pPr>
          </a:lstStyle>
          <a:p>
            <a:r>
              <a:rPr lang="en-US"/>
              <a:t>© JIST Publishing, Inc</a:t>
            </a:r>
            <a:endParaRPr lang="en-US" dirty="0"/>
          </a:p>
        </p:txBody>
      </p:sp>
      <p:sp>
        <p:nvSpPr>
          <p:cNvPr id="6" name="Slide Number Placeholder 5"/>
          <p:cNvSpPr>
            <a:spLocks noGrp="1"/>
          </p:cNvSpPr>
          <p:nvPr>
            <p:ph type="sldNum" sz="quarter" idx="4"/>
          </p:nvPr>
        </p:nvSpPr>
        <p:spPr>
          <a:xfrm>
            <a:off x="10766796" y="6356351"/>
            <a:ext cx="609441" cy="365125"/>
          </a:xfrm>
          <a:prstGeom prst="rect">
            <a:avLst/>
          </a:prstGeom>
        </p:spPr>
        <p:txBody>
          <a:bodyPr vert="horz" lIns="91440" tIns="45720" rIns="91440" bIns="45720" rtlCol="0" anchor="ctr"/>
          <a:lstStyle>
            <a:lvl1pPr algn="r">
              <a:defRPr sz="1200" cap="all" baseline="0">
                <a:solidFill>
                  <a:schemeClr val="tx1"/>
                </a:solidFill>
              </a:defRPr>
            </a:lvl1pPr>
          </a:lstStyle>
          <a:p>
            <a:fld id="{7DC1BBB0-96F0-4077-A278-0F3FB5C104D3}" type="slidenum">
              <a:rPr lang="en-US" smtClean="0"/>
              <a:pPr/>
              <a:t>‹#›</a:t>
            </a:fld>
            <a:endParaRPr lang="en-US"/>
          </a:p>
        </p:txBody>
      </p:sp>
      <p:pic>
        <p:nvPicPr>
          <p:cNvPr id="11" name="Picture 10" descr="A picture containing clipart&#10;&#10;Description automatically generated">
            <a:extLst>
              <a:ext uri="{FF2B5EF4-FFF2-40B4-BE49-F238E27FC236}">
                <a16:creationId xmlns:a16="http://schemas.microsoft.com/office/drawing/2014/main" id="{C9BFAC65-4BE6-4EDC-83B6-3BB02421FAF4}"/>
              </a:ext>
            </a:extLst>
          </p:cNvPr>
          <p:cNvPicPr>
            <a:picLocks noChangeAspect="1"/>
          </p:cNvPicPr>
          <p:nvPr userDrawn="1"/>
        </p:nvPicPr>
        <p:blipFill>
          <a:blip r:embed="rId13"/>
          <a:stretch>
            <a:fillRect/>
          </a:stretch>
        </p:blipFill>
        <p:spPr>
          <a:xfrm>
            <a:off x="609441" y="6512989"/>
            <a:ext cx="609439" cy="188372"/>
          </a:xfrm>
          <a:prstGeom prst="rect">
            <a:avLst/>
          </a:prstGeom>
        </p:spPr>
      </p:pic>
    </p:spTree>
    <p:extLst>
      <p:ext uri="{BB962C8B-B14F-4D97-AF65-F5344CB8AC3E}">
        <p14:creationId xmlns:p14="http://schemas.microsoft.com/office/powerpoint/2010/main" val="20543223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7.sv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sv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5.sv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svg"/><Relationship Id="rId4" Type="http://schemas.openxmlformats.org/officeDocument/2006/relationships/image" Target="../media/image3.svg"/><Relationship Id="rId9" Type="http://schemas.openxmlformats.org/officeDocument/2006/relationships/image" Target="../media/image8.png"/><Relationship Id="rId14" Type="http://schemas.openxmlformats.org/officeDocument/2006/relationships/image" Target="../media/image13.sv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Getting the Job You Really Want</a:t>
            </a:r>
          </a:p>
        </p:txBody>
      </p:sp>
      <p:sp>
        <p:nvSpPr>
          <p:cNvPr id="3" name="Subtitle 2"/>
          <p:cNvSpPr>
            <a:spLocks noGrp="1"/>
          </p:cNvSpPr>
          <p:nvPr>
            <p:ph type="subTitle" idx="1"/>
          </p:nvPr>
        </p:nvSpPr>
        <p:spPr/>
        <p:txBody>
          <a:bodyPr/>
          <a:lstStyle/>
          <a:p>
            <a:r>
              <a:rPr lang="en-US" dirty="0"/>
              <a:t>Seventh Edition</a:t>
            </a:r>
          </a:p>
        </p:txBody>
      </p:sp>
    </p:spTree>
    <p:extLst>
      <p:ext uri="{BB962C8B-B14F-4D97-AF65-F5344CB8AC3E}">
        <p14:creationId xmlns:p14="http://schemas.microsoft.com/office/powerpoint/2010/main" val="506761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Getting Organized</a:t>
            </a:r>
            <a:br>
              <a:rPr lang="en-US" dirty="0"/>
            </a:br>
            <a:r>
              <a:rPr lang="en-US" dirty="0"/>
              <a:t>to Find a Job</a:t>
            </a:r>
          </a:p>
        </p:txBody>
      </p:sp>
      <p:sp>
        <p:nvSpPr>
          <p:cNvPr id="3" name="Subtitle 2"/>
          <p:cNvSpPr>
            <a:spLocks noGrp="1"/>
          </p:cNvSpPr>
          <p:nvPr>
            <p:ph type="subTitle" idx="1"/>
          </p:nvPr>
        </p:nvSpPr>
        <p:spPr/>
        <p:txBody>
          <a:bodyPr/>
          <a:lstStyle/>
          <a:p>
            <a:r>
              <a:rPr lang="en-US" dirty="0"/>
              <a:t>Chapter 6</a:t>
            </a:r>
          </a:p>
        </p:txBody>
      </p:sp>
    </p:spTree>
    <p:extLst>
      <p:ext uri="{BB962C8B-B14F-4D97-AF65-F5344CB8AC3E}">
        <p14:creationId xmlns:p14="http://schemas.microsoft.com/office/powerpoint/2010/main" val="657976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066" y="685800"/>
            <a:ext cx="9782801" cy="1239837"/>
          </a:xfrm>
        </p:spPr>
        <p:txBody>
          <a:bodyPr>
            <a:normAutofit fontScale="90000"/>
          </a:bodyPr>
          <a:lstStyle/>
          <a:p>
            <a:pPr algn="ctr"/>
            <a:r>
              <a:rPr lang="en-US" sz="5400" dirty="0"/>
              <a:t>Use Your Time to Get More Interviews</a:t>
            </a:r>
          </a:p>
        </p:txBody>
      </p:sp>
      <p:sp>
        <p:nvSpPr>
          <p:cNvPr id="7" name="Date Placeholder 6">
            <a:extLst>
              <a:ext uri="{FF2B5EF4-FFF2-40B4-BE49-F238E27FC236}">
                <a16:creationId xmlns:a16="http://schemas.microsoft.com/office/drawing/2014/main" id="{FD336548-28BA-4A00-AEC5-13E02198DEA7}"/>
              </a:ext>
            </a:extLst>
          </p:cNvPr>
          <p:cNvSpPr>
            <a:spLocks noGrp="1"/>
          </p:cNvSpPr>
          <p:nvPr>
            <p:ph type="dt" sz="half" idx="10"/>
          </p:nvPr>
        </p:nvSpPr>
        <p:spPr/>
        <p:txBody>
          <a:bodyPr/>
          <a:lstStyle/>
          <a:p>
            <a:r>
              <a:rPr lang="en-US"/>
              <a:t>Getting the job you really want, 7e</a:t>
            </a:r>
            <a:endParaRPr lang="en-US" dirty="0"/>
          </a:p>
        </p:txBody>
      </p:sp>
      <p:sp>
        <p:nvSpPr>
          <p:cNvPr id="8" name="Footer Placeholder 7">
            <a:extLst>
              <a:ext uri="{FF2B5EF4-FFF2-40B4-BE49-F238E27FC236}">
                <a16:creationId xmlns:a16="http://schemas.microsoft.com/office/drawing/2014/main" id="{88C24B65-C135-4473-AC9A-60E88BB3F98E}"/>
              </a:ext>
            </a:extLst>
          </p:cNvPr>
          <p:cNvSpPr>
            <a:spLocks noGrp="1"/>
          </p:cNvSpPr>
          <p:nvPr>
            <p:ph type="ftr" sz="quarter" idx="11"/>
          </p:nvPr>
        </p:nvSpPr>
        <p:spPr/>
        <p:txBody>
          <a:bodyPr/>
          <a:lstStyle/>
          <a:p>
            <a:r>
              <a:rPr lang="en-US"/>
              <a:t>© JIST Publishing, Inc</a:t>
            </a:r>
            <a:endParaRPr lang="en-US" dirty="0"/>
          </a:p>
        </p:txBody>
      </p:sp>
      <p:sp>
        <p:nvSpPr>
          <p:cNvPr id="9" name="Slide Number Placeholder 8">
            <a:extLst>
              <a:ext uri="{FF2B5EF4-FFF2-40B4-BE49-F238E27FC236}">
                <a16:creationId xmlns:a16="http://schemas.microsoft.com/office/drawing/2014/main" id="{E00B29E0-D78B-4D5A-B208-A1632F13FE4C}"/>
              </a:ext>
            </a:extLst>
          </p:cNvPr>
          <p:cNvSpPr>
            <a:spLocks noGrp="1"/>
          </p:cNvSpPr>
          <p:nvPr>
            <p:ph type="sldNum" sz="quarter" idx="12"/>
          </p:nvPr>
        </p:nvSpPr>
        <p:spPr/>
        <p:txBody>
          <a:bodyPr/>
          <a:lstStyle/>
          <a:p>
            <a:fld id="{7DC1BBB0-96F0-4077-A278-0F3FB5C104D3}" type="slidenum">
              <a:rPr lang="en-US" smtClean="0"/>
              <a:t>3</a:t>
            </a:fld>
            <a:endParaRPr lang="en-US"/>
          </a:p>
        </p:txBody>
      </p:sp>
      <p:sp>
        <p:nvSpPr>
          <p:cNvPr id="16" name="Oval 15">
            <a:extLst>
              <a:ext uri="{FF2B5EF4-FFF2-40B4-BE49-F238E27FC236}">
                <a16:creationId xmlns:a16="http://schemas.microsoft.com/office/drawing/2014/main" id="{1BFBAB14-EEE7-4DC0-9EF9-BD9A643A2500}"/>
              </a:ext>
            </a:extLst>
          </p:cNvPr>
          <p:cNvSpPr/>
          <p:nvPr/>
        </p:nvSpPr>
        <p:spPr>
          <a:xfrm>
            <a:off x="1903412" y="2362200"/>
            <a:ext cx="1447800" cy="1239837"/>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84F3BEB7-C690-46AE-B1EA-EA6018A78A7F}"/>
              </a:ext>
            </a:extLst>
          </p:cNvPr>
          <p:cNvSpPr/>
          <p:nvPr/>
        </p:nvSpPr>
        <p:spPr>
          <a:xfrm>
            <a:off x="5675233" y="2380593"/>
            <a:ext cx="1447800" cy="1239837"/>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F47747AF-DF65-4281-9D7A-943135A2E01D}"/>
              </a:ext>
            </a:extLst>
          </p:cNvPr>
          <p:cNvSpPr/>
          <p:nvPr/>
        </p:nvSpPr>
        <p:spPr>
          <a:xfrm>
            <a:off x="9318996" y="2380593"/>
            <a:ext cx="1447800" cy="1239837"/>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F8DCE46A-DDB1-4439-B67A-B5D9DD3430C3}"/>
              </a:ext>
            </a:extLst>
          </p:cNvPr>
          <p:cNvSpPr/>
          <p:nvPr/>
        </p:nvSpPr>
        <p:spPr>
          <a:xfrm>
            <a:off x="9318996" y="4495800"/>
            <a:ext cx="1447800" cy="1239837"/>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BFE1FF20-DAB6-49CD-A903-56ACCDDD62A4}"/>
              </a:ext>
            </a:extLst>
          </p:cNvPr>
          <p:cNvSpPr/>
          <p:nvPr/>
        </p:nvSpPr>
        <p:spPr>
          <a:xfrm>
            <a:off x="5675233" y="4498428"/>
            <a:ext cx="1447800" cy="1239837"/>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F0674280-78E1-4762-928E-363858A57C54}"/>
              </a:ext>
            </a:extLst>
          </p:cNvPr>
          <p:cNvSpPr/>
          <p:nvPr/>
        </p:nvSpPr>
        <p:spPr>
          <a:xfrm>
            <a:off x="1938610" y="4495799"/>
            <a:ext cx="1447800" cy="1239837"/>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rrow: Right 21">
            <a:extLst>
              <a:ext uri="{FF2B5EF4-FFF2-40B4-BE49-F238E27FC236}">
                <a16:creationId xmlns:a16="http://schemas.microsoft.com/office/drawing/2014/main" id="{3F554E31-0439-491E-B90F-48CE299A2B40}"/>
              </a:ext>
            </a:extLst>
          </p:cNvPr>
          <p:cNvSpPr/>
          <p:nvPr/>
        </p:nvSpPr>
        <p:spPr>
          <a:xfrm>
            <a:off x="3768803" y="2682874"/>
            <a:ext cx="1676400" cy="746125"/>
          </a:xfrm>
          <a:prstGeom prst="righ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Arrow: Right 22">
            <a:extLst>
              <a:ext uri="{FF2B5EF4-FFF2-40B4-BE49-F238E27FC236}">
                <a16:creationId xmlns:a16="http://schemas.microsoft.com/office/drawing/2014/main" id="{0A9DC380-1FC7-4F78-BA76-3515D5655BB8}"/>
              </a:ext>
            </a:extLst>
          </p:cNvPr>
          <p:cNvSpPr/>
          <p:nvPr/>
        </p:nvSpPr>
        <p:spPr>
          <a:xfrm>
            <a:off x="7542212" y="2682874"/>
            <a:ext cx="1676400" cy="746125"/>
          </a:xfrm>
          <a:prstGeom prst="righ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rrow: Right 23">
            <a:extLst>
              <a:ext uri="{FF2B5EF4-FFF2-40B4-BE49-F238E27FC236}">
                <a16:creationId xmlns:a16="http://schemas.microsoft.com/office/drawing/2014/main" id="{4C9AF0B0-3616-4D2D-9653-568E8FAC0239}"/>
              </a:ext>
            </a:extLst>
          </p:cNvPr>
          <p:cNvSpPr/>
          <p:nvPr/>
        </p:nvSpPr>
        <p:spPr>
          <a:xfrm rot="5400000">
            <a:off x="9692067" y="3900947"/>
            <a:ext cx="767417" cy="348878"/>
          </a:xfrm>
          <a:prstGeom prst="righ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Right 24">
            <a:extLst>
              <a:ext uri="{FF2B5EF4-FFF2-40B4-BE49-F238E27FC236}">
                <a16:creationId xmlns:a16="http://schemas.microsoft.com/office/drawing/2014/main" id="{1AD86DB9-F27A-494B-A715-FCCE2E48C3F3}"/>
              </a:ext>
            </a:extLst>
          </p:cNvPr>
          <p:cNvSpPr/>
          <p:nvPr/>
        </p:nvSpPr>
        <p:spPr>
          <a:xfrm rot="10800000">
            <a:off x="7431379" y="4742654"/>
            <a:ext cx="1676400" cy="746125"/>
          </a:xfrm>
          <a:prstGeom prst="righ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Arrow: Right 25">
            <a:extLst>
              <a:ext uri="{FF2B5EF4-FFF2-40B4-BE49-F238E27FC236}">
                <a16:creationId xmlns:a16="http://schemas.microsoft.com/office/drawing/2014/main" id="{4E71669D-16B7-42D6-8DC8-9705B26E1BE2}"/>
              </a:ext>
            </a:extLst>
          </p:cNvPr>
          <p:cNvSpPr/>
          <p:nvPr/>
        </p:nvSpPr>
        <p:spPr>
          <a:xfrm rot="10800000">
            <a:off x="3739052" y="4852770"/>
            <a:ext cx="1676400" cy="746125"/>
          </a:xfrm>
          <a:prstGeom prst="righ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Graphic 27" descr="Clock with solid fill">
            <a:extLst>
              <a:ext uri="{FF2B5EF4-FFF2-40B4-BE49-F238E27FC236}">
                <a16:creationId xmlns:a16="http://schemas.microsoft.com/office/drawing/2014/main" id="{407CD0E7-44F6-4B22-B35B-D6B9ED53854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187614" y="2380593"/>
            <a:ext cx="914400" cy="914400"/>
          </a:xfrm>
          <a:prstGeom prst="rect">
            <a:avLst/>
          </a:prstGeom>
        </p:spPr>
      </p:pic>
      <p:sp>
        <p:nvSpPr>
          <p:cNvPr id="29" name="TextBox 28">
            <a:extLst>
              <a:ext uri="{FF2B5EF4-FFF2-40B4-BE49-F238E27FC236}">
                <a16:creationId xmlns:a16="http://schemas.microsoft.com/office/drawing/2014/main" id="{9DD5E82C-64A2-47EE-AC28-3D6432426055}"/>
              </a:ext>
            </a:extLst>
          </p:cNvPr>
          <p:cNvSpPr txBox="1"/>
          <p:nvPr/>
        </p:nvSpPr>
        <p:spPr>
          <a:xfrm>
            <a:off x="2187614" y="3142455"/>
            <a:ext cx="1143000" cy="373063"/>
          </a:xfrm>
          <a:prstGeom prst="rect">
            <a:avLst/>
          </a:prstGeom>
          <a:noFill/>
        </p:spPr>
        <p:txBody>
          <a:bodyPr wrap="square" rtlCol="0">
            <a:spAutoFit/>
          </a:bodyPr>
          <a:lstStyle/>
          <a:p>
            <a:r>
              <a:rPr lang="en-US" dirty="0"/>
              <a:t>Today</a:t>
            </a:r>
          </a:p>
        </p:txBody>
      </p:sp>
      <p:pic>
        <p:nvPicPr>
          <p:cNvPr id="30" name="Graphic 29" descr="Phone Vibration with solid fill">
            <a:extLst>
              <a:ext uri="{FF2B5EF4-FFF2-40B4-BE49-F238E27FC236}">
                <a16:creationId xmlns:a16="http://schemas.microsoft.com/office/drawing/2014/main" id="{88E44282-F0FE-42E5-B3C9-99517C602B60}"/>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5961023" y="2419745"/>
            <a:ext cx="914400" cy="914400"/>
          </a:xfrm>
          <a:prstGeom prst="rect">
            <a:avLst/>
          </a:prstGeom>
        </p:spPr>
      </p:pic>
      <p:sp>
        <p:nvSpPr>
          <p:cNvPr id="31" name="TextBox 30">
            <a:extLst>
              <a:ext uri="{FF2B5EF4-FFF2-40B4-BE49-F238E27FC236}">
                <a16:creationId xmlns:a16="http://schemas.microsoft.com/office/drawing/2014/main" id="{C2442AE2-EAE4-40A6-9575-B72F3AB84747}"/>
              </a:ext>
            </a:extLst>
          </p:cNvPr>
          <p:cNvSpPr txBox="1"/>
          <p:nvPr/>
        </p:nvSpPr>
        <p:spPr>
          <a:xfrm>
            <a:off x="5911443" y="3186765"/>
            <a:ext cx="1143000" cy="373063"/>
          </a:xfrm>
          <a:prstGeom prst="rect">
            <a:avLst/>
          </a:prstGeom>
          <a:noFill/>
        </p:spPr>
        <p:txBody>
          <a:bodyPr wrap="square" rtlCol="0">
            <a:spAutoFit/>
          </a:bodyPr>
          <a:lstStyle/>
          <a:p>
            <a:r>
              <a:rPr lang="en-US" dirty="0"/>
              <a:t>2 weeks</a:t>
            </a:r>
          </a:p>
        </p:txBody>
      </p:sp>
      <p:pic>
        <p:nvPicPr>
          <p:cNvPr id="32" name="Graphic 31" descr="Monitor with solid fill">
            <a:extLst>
              <a:ext uri="{FF2B5EF4-FFF2-40B4-BE49-F238E27FC236}">
                <a16:creationId xmlns:a16="http://schemas.microsoft.com/office/drawing/2014/main" id="{599D59A4-4D99-4F60-A36A-386846A10E42}"/>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9637791" y="2411932"/>
            <a:ext cx="914400" cy="914400"/>
          </a:xfrm>
          <a:prstGeom prst="rect">
            <a:avLst/>
          </a:prstGeom>
        </p:spPr>
      </p:pic>
      <p:sp>
        <p:nvSpPr>
          <p:cNvPr id="33" name="TextBox 32">
            <a:extLst>
              <a:ext uri="{FF2B5EF4-FFF2-40B4-BE49-F238E27FC236}">
                <a16:creationId xmlns:a16="http://schemas.microsoft.com/office/drawing/2014/main" id="{2347DA07-6765-4F3F-AD24-9787588DC5FB}"/>
              </a:ext>
            </a:extLst>
          </p:cNvPr>
          <p:cNvSpPr txBox="1"/>
          <p:nvPr/>
        </p:nvSpPr>
        <p:spPr>
          <a:xfrm>
            <a:off x="9588211" y="3178952"/>
            <a:ext cx="1143000" cy="373063"/>
          </a:xfrm>
          <a:prstGeom prst="rect">
            <a:avLst/>
          </a:prstGeom>
          <a:noFill/>
        </p:spPr>
        <p:txBody>
          <a:bodyPr wrap="square" rtlCol="0">
            <a:spAutoFit/>
          </a:bodyPr>
          <a:lstStyle/>
          <a:p>
            <a:r>
              <a:rPr lang="en-US" dirty="0"/>
              <a:t>3 weeks</a:t>
            </a:r>
          </a:p>
        </p:txBody>
      </p:sp>
      <p:sp>
        <p:nvSpPr>
          <p:cNvPr id="34" name="Oval 33">
            <a:extLst>
              <a:ext uri="{FF2B5EF4-FFF2-40B4-BE49-F238E27FC236}">
                <a16:creationId xmlns:a16="http://schemas.microsoft.com/office/drawing/2014/main" id="{582C9D02-B9F5-4F54-BBA5-7BF50D5D9E96}"/>
              </a:ext>
            </a:extLst>
          </p:cNvPr>
          <p:cNvSpPr/>
          <p:nvPr/>
        </p:nvSpPr>
        <p:spPr>
          <a:xfrm>
            <a:off x="9318996" y="4551363"/>
            <a:ext cx="1447800" cy="1239837"/>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Graphic 34" descr="Social distancing with solid fill">
            <a:extLst>
              <a:ext uri="{FF2B5EF4-FFF2-40B4-BE49-F238E27FC236}">
                <a16:creationId xmlns:a16="http://schemas.microsoft.com/office/drawing/2014/main" id="{4DF08C1C-5669-407A-80DA-7EA584212C81}"/>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9610271" y="4582165"/>
            <a:ext cx="914400" cy="914400"/>
          </a:xfrm>
          <a:prstGeom prst="rect">
            <a:avLst/>
          </a:prstGeom>
        </p:spPr>
      </p:pic>
      <p:sp>
        <p:nvSpPr>
          <p:cNvPr id="36" name="TextBox 35">
            <a:extLst>
              <a:ext uri="{FF2B5EF4-FFF2-40B4-BE49-F238E27FC236}">
                <a16:creationId xmlns:a16="http://schemas.microsoft.com/office/drawing/2014/main" id="{B5B4B7B7-735D-490B-BE97-FC21BB5C6F4B}"/>
              </a:ext>
            </a:extLst>
          </p:cNvPr>
          <p:cNvSpPr txBox="1"/>
          <p:nvPr/>
        </p:nvSpPr>
        <p:spPr>
          <a:xfrm>
            <a:off x="9588211" y="5349722"/>
            <a:ext cx="1143000" cy="373063"/>
          </a:xfrm>
          <a:prstGeom prst="rect">
            <a:avLst/>
          </a:prstGeom>
          <a:noFill/>
        </p:spPr>
        <p:txBody>
          <a:bodyPr wrap="square" rtlCol="0">
            <a:spAutoFit/>
          </a:bodyPr>
          <a:lstStyle/>
          <a:p>
            <a:r>
              <a:rPr lang="en-US" dirty="0"/>
              <a:t>4 weeks</a:t>
            </a:r>
          </a:p>
        </p:txBody>
      </p:sp>
      <p:pic>
        <p:nvPicPr>
          <p:cNvPr id="37" name="Graphic 36" descr="Meeting with solid fill">
            <a:extLst>
              <a:ext uri="{FF2B5EF4-FFF2-40B4-BE49-F238E27FC236}">
                <a16:creationId xmlns:a16="http://schemas.microsoft.com/office/drawing/2014/main" id="{D07504A2-1ED4-4397-BCD9-F897C21C7B1F}"/>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5934449" y="4551363"/>
            <a:ext cx="914400" cy="914400"/>
          </a:xfrm>
          <a:prstGeom prst="rect">
            <a:avLst/>
          </a:prstGeom>
        </p:spPr>
      </p:pic>
      <p:sp>
        <p:nvSpPr>
          <p:cNvPr id="38" name="TextBox 37">
            <a:extLst>
              <a:ext uri="{FF2B5EF4-FFF2-40B4-BE49-F238E27FC236}">
                <a16:creationId xmlns:a16="http://schemas.microsoft.com/office/drawing/2014/main" id="{E35B76C0-C9CD-4559-B0EF-791425CE20B4}"/>
              </a:ext>
            </a:extLst>
          </p:cNvPr>
          <p:cNvSpPr txBox="1"/>
          <p:nvPr/>
        </p:nvSpPr>
        <p:spPr>
          <a:xfrm>
            <a:off x="5884869" y="5318383"/>
            <a:ext cx="1143000" cy="373063"/>
          </a:xfrm>
          <a:prstGeom prst="rect">
            <a:avLst/>
          </a:prstGeom>
          <a:noFill/>
        </p:spPr>
        <p:txBody>
          <a:bodyPr wrap="square" rtlCol="0">
            <a:spAutoFit/>
          </a:bodyPr>
          <a:lstStyle/>
          <a:p>
            <a:r>
              <a:rPr lang="en-US" dirty="0"/>
              <a:t>6 weeks</a:t>
            </a:r>
          </a:p>
        </p:txBody>
      </p:sp>
      <p:pic>
        <p:nvPicPr>
          <p:cNvPr id="39" name="Graphic 38" descr="Office worker female with solid fill">
            <a:extLst>
              <a:ext uri="{FF2B5EF4-FFF2-40B4-BE49-F238E27FC236}">
                <a16:creationId xmlns:a16="http://schemas.microsoft.com/office/drawing/2014/main" id="{81F27669-A6BD-4BDD-95C8-BC491600C9AD}"/>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2190151" y="4475164"/>
            <a:ext cx="914400" cy="914400"/>
          </a:xfrm>
          <a:prstGeom prst="rect">
            <a:avLst/>
          </a:prstGeom>
        </p:spPr>
      </p:pic>
      <p:sp>
        <p:nvSpPr>
          <p:cNvPr id="40" name="TextBox 39">
            <a:extLst>
              <a:ext uri="{FF2B5EF4-FFF2-40B4-BE49-F238E27FC236}">
                <a16:creationId xmlns:a16="http://schemas.microsoft.com/office/drawing/2014/main" id="{49387AA6-58E9-4A2B-BF2E-711AF167CCD0}"/>
              </a:ext>
            </a:extLst>
          </p:cNvPr>
          <p:cNvSpPr txBox="1"/>
          <p:nvPr/>
        </p:nvSpPr>
        <p:spPr>
          <a:xfrm>
            <a:off x="2140571" y="5242184"/>
            <a:ext cx="1143000" cy="373063"/>
          </a:xfrm>
          <a:prstGeom prst="rect">
            <a:avLst/>
          </a:prstGeom>
          <a:noFill/>
        </p:spPr>
        <p:txBody>
          <a:bodyPr wrap="square" rtlCol="0">
            <a:spAutoFit/>
          </a:bodyPr>
          <a:lstStyle/>
          <a:p>
            <a:r>
              <a:rPr lang="en-US" dirty="0"/>
              <a:t>6 weeks</a:t>
            </a:r>
          </a:p>
        </p:txBody>
      </p:sp>
    </p:spTree>
    <p:extLst>
      <p:ext uri="{BB962C8B-B14F-4D97-AF65-F5344CB8AC3E}">
        <p14:creationId xmlns:p14="http://schemas.microsoft.com/office/powerpoint/2010/main" val="1382643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3436" y="177800"/>
            <a:ext cx="9782801" cy="1239837"/>
          </a:xfrm>
        </p:spPr>
        <p:txBody>
          <a:bodyPr anchor="b">
            <a:normAutofit/>
          </a:bodyPr>
          <a:lstStyle/>
          <a:p>
            <a:r>
              <a:rPr lang="en-US" sz="4400" b="0" i="0" u="none" strike="noStrike" baseline="0" dirty="0">
                <a:latin typeface="HelveticaNeueLTStd-MdCn"/>
              </a:rPr>
              <a:t>Set Up Your Mobile Job Search Office</a:t>
            </a:r>
            <a:endParaRPr lang="en-US" sz="4400" dirty="0"/>
          </a:p>
        </p:txBody>
      </p:sp>
      <p:sp>
        <p:nvSpPr>
          <p:cNvPr id="7" name="Date Placeholder 6">
            <a:extLst>
              <a:ext uri="{FF2B5EF4-FFF2-40B4-BE49-F238E27FC236}">
                <a16:creationId xmlns:a16="http://schemas.microsoft.com/office/drawing/2014/main" id="{FD336548-28BA-4A00-AEC5-13E02198DEA7}"/>
              </a:ext>
            </a:extLst>
          </p:cNvPr>
          <p:cNvSpPr>
            <a:spLocks noGrp="1"/>
          </p:cNvSpPr>
          <p:nvPr>
            <p:ph type="dt" sz="half" idx="10"/>
          </p:nvPr>
        </p:nvSpPr>
        <p:spPr>
          <a:xfrm>
            <a:off x="3198812" y="6356351"/>
            <a:ext cx="3200321" cy="365125"/>
          </a:xfrm>
        </p:spPr>
        <p:txBody>
          <a:bodyPr anchor="ctr">
            <a:normAutofit/>
          </a:bodyPr>
          <a:lstStyle/>
          <a:p>
            <a:pPr>
              <a:spcAft>
                <a:spcPts val="600"/>
              </a:spcAft>
            </a:pPr>
            <a:r>
              <a:rPr lang="en-US"/>
              <a:t>Getting the job you really want, 7e</a:t>
            </a:r>
          </a:p>
        </p:txBody>
      </p:sp>
      <p:sp>
        <p:nvSpPr>
          <p:cNvPr id="8" name="Footer Placeholder 7">
            <a:extLst>
              <a:ext uri="{FF2B5EF4-FFF2-40B4-BE49-F238E27FC236}">
                <a16:creationId xmlns:a16="http://schemas.microsoft.com/office/drawing/2014/main" id="{88C24B65-C135-4473-AC9A-60E88BB3F98E}"/>
              </a:ext>
            </a:extLst>
          </p:cNvPr>
          <p:cNvSpPr>
            <a:spLocks noGrp="1"/>
          </p:cNvSpPr>
          <p:nvPr>
            <p:ph type="ftr" sz="quarter" idx="11"/>
          </p:nvPr>
        </p:nvSpPr>
        <p:spPr>
          <a:xfrm>
            <a:off x="6595933" y="6356351"/>
            <a:ext cx="3974065" cy="365125"/>
          </a:xfrm>
        </p:spPr>
        <p:txBody>
          <a:bodyPr anchor="ctr">
            <a:normAutofit/>
          </a:bodyPr>
          <a:lstStyle/>
          <a:p>
            <a:pPr>
              <a:spcAft>
                <a:spcPts val="600"/>
              </a:spcAft>
            </a:pPr>
            <a:r>
              <a:rPr lang="en-US"/>
              <a:t>© JIST Publishing, Inc</a:t>
            </a:r>
          </a:p>
        </p:txBody>
      </p:sp>
      <p:sp>
        <p:nvSpPr>
          <p:cNvPr id="9" name="Slide Number Placeholder 8">
            <a:extLst>
              <a:ext uri="{FF2B5EF4-FFF2-40B4-BE49-F238E27FC236}">
                <a16:creationId xmlns:a16="http://schemas.microsoft.com/office/drawing/2014/main" id="{E00B29E0-D78B-4D5A-B208-A1632F13FE4C}"/>
              </a:ext>
            </a:extLst>
          </p:cNvPr>
          <p:cNvSpPr>
            <a:spLocks noGrp="1"/>
          </p:cNvSpPr>
          <p:nvPr>
            <p:ph type="sldNum" sz="quarter" idx="12"/>
          </p:nvPr>
        </p:nvSpPr>
        <p:spPr>
          <a:xfrm>
            <a:off x="10766796" y="6356351"/>
            <a:ext cx="609441" cy="365125"/>
          </a:xfrm>
        </p:spPr>
        <p:txBody>
          <a:bodyPr anchor="ctr">
            <a:normAutofit/>
          </a:bodyPr>
          <a:lstStyle/>
          <a:p>
            <a:pPr>
              <a:spcAft>
                <a:spcPts val="600"/>
              </a:spcAft>
            </a:pPr>
            <a:fld id="{7DC1BBB0-96F0-4077-A278-0F3FB5C104D3}" type="slidenum">
              <a:rPr lang="en-US" smtClean="0"/>
              <a:pPr>
                <a:spcAft>
                  <a:spcPts val="600"/>
                </a:spcAft>
              </a:pPr>
              <a:t>4</a:t>
            </a:fld>
            <a:endParaRPr lang="en-US"/>
          </a:p>
        </p:txBody>
      </p:sp>
      <p:graphicFrame>
        <p:nvGraphicFramePr>
          <p:cNvPr id="22" name="Content Placeholder 2">
            <a:extLst>
              <a:ext uri="{FF2B5EF4-FFF2-40B4-BE49-F238E27FC236}">
                <a16:creationId xmlns:a16="http://schemas.microsoft.com/office/drawing/2014/main" id="{77007EE0-9AF1-4D83-A9B0-0AE6C6AA396D}"/>
              </a:ext>
            </a:extLst>
          </p:cNvPr>
          <p:cNvGraphicFramePr>
            <a:graphicFrameLocks noGrp="1"/>
          </p:cNvGraphicFramePr>
          <p:nvPr>
            <p:ph idx="1"/>
            <p:extLst>
              <p:ext uri="{D42A27DB-BD31-4B8C-83A1-F6EECF244321}">
                <p14:modId xmlns:p14="http://schemas.microsoft.com/office/powerpoint/2010/main" val="333650217"/>
              </p:ext>
            </p:extLst>
          </p:nvPr>
        </p:nvGraphicFramePr>
        <p:xfrm>
          <a:off x="2319924" y="2438400"/>
          <a:ext cx="7548975" cy="243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61194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3436" y="177800"/>
            <a:ext cx="9782801" cy="1239837"/>
          </a:xfrm>
        </p:spPr>
        <p:txBody>
          <a:bodyPr anchor="b">
            <a:normAutofit/>
          </a:bodyPr>
          <a:lstStyle/>
          <a:p>
            <a:pPr algn="ctr"/>
            <a:r>
              <a:rPr lang="en-US" sz="4000" dirty="0"/>
              <a:t>Set Up a Job Search Schedule</a:t>
            </a:r>
          </a:p>
        </p:txBody>
      </p:sp>
      <p:sp>
        <p:nvSpPr>
          <p:cNvPr id="7" name="Date Placeholder 6">
            <a:extLst>
              <a:ext uri="{FF2B5EF4-FFF2-40B4-BE49-F238E27FC236}">
                <a16:creationId xmlns:a16="http://schemas.microsoft.com/office/drawing/2014/main" id="{FD336548-28BA-4A00-AEC5-13E02198DEA7}"/>
              </a:ext>
            </a:extLst>
          </p:cNvPr>
          <p:cNvSpPr>
            <a:spLocks noGrp="1"/>
          </p:cNvSpPr>
          <p:nvPr>
            <p:ph type="dt" sz="half" idx="10"/>
          </p:nvPr>
        </p:nvSpPr>
        <p:spPr>
          <a:xfrm>
            <a:off x="3198812" y="6356351"/>
            <a:ext cx="3200321" cy="365125"/>
          </a:xfrm>
        </p:spPr>
        <p:txBody>
          <a:bodyPr anchor="ctr">
            <a:normAutofit/>
          </a:bodyPr>
          <a:lstStyle/>
          <a:p>
            <a:pPr>
              <a:spcAft>
                <a:spcPts val="600"/>
              </a:spcAft>
            </a:pPr>
            <a:r>
              <a:rPr lang="en-US"/>
              <a:t>Getting the job you really want, 7e</a:t>
            </a:r>
          </a:p>
        </p:txBody>
      </p:sp>
      <p:sp>
        <p:nvSpPr>
          <p:cNvPr id="8" name="Footer Placeholder 7">
            <a:extLst>
              <a:ext uri="{FF2B5EF4-FFF2-40B4-BE49-F238E27FC236}">
                <a16:creationId xmlns:a16="http://schemas.microsoft.com/office/drawing/2014/main" id="{88C24B65-C135-4473-AC9A-60E88BB3F98E}"/>
              </a:ext>
            </a:extLst>
          </p:cNvPr>
          <p:cNvSpPr>
            <a:spLocks noGrp="1"/>
          </p:cNvSpPr>
          <p:nvPr>
            <p:ph type="ftr" sz="quarter" idx="11"/>
          </p:nvPr>
        </p:nvSpPr>
        <p:spPr>
          <a:xfrm>
            <a:off x="6595933" y="6356351"/>
            <a:ext cx="3974065" cy="365125"/>
          </a:xfrm>
        </p:spPr>
        <p:txBody>
          <a:bodyPr anchor="ctr">
            <a:normAutofit/>
          </a:bodyPr>
          <a:lstStyle/>
          <a:p>
            <a:pPr>
              <a:spcAft>
                <a:spcPts val="600"/>
              </a:spcAft>
            </a:pPr>
            <a:r>
              <a:rPr lang="en-US"/>
              <a:t>© JIST Publishing, Inc</a:t>
            </a:r>
          </a:p>
        </p:txBody>
      </p:sp>
      <p:sp>
        <p:nvSpPr>
          <p:cNvPr id="9" name="Slide Number Placeholder 8">
            <a:extLst>
              <a:ext uri="{FF2B5EF4-FFF2-40B4-BE49-F238E27FC236}">
                <a16:creationId xmlns:a16="http://schemas.microsoft.com/office/drawing/2014/main" id="{E00B29E0-D78B-4D5A-B208-A1632F13FE4C}"/>
              </a:ext>
            </a:extLst>
          </p:cNvPr>
          <p:cNvSpPr>
            <a:spLocks noGrp="1"/>
          </p:cNvSpPr>
          <p:nvPr>
            <p:ph type="sldNum" sz="quarter" idx="12"/>
          </p:nvPr>
        </p:nvSpPr>
        <p:spPr>
          <a:xfrm>
            <a:off x="10766796" y="6356351"/>
            <a:ext cx="609441" cy="365125"/>
          </a:xfrm>
        </p:spPr>
        <p:txBody>
          <a:bodyPr anchor="ctr">
            <a:normAutofit/>
          </a:bodyPr>
          <a:lstStyle/>
          <a:p>
            <a:pPr>
              <a:spcAft>
                <a:spcPts val="600"/>
              </a:spcAft>
            </a:pPr>
            <a:fld id="{7DC1BBB0-96F0-4077-A278-0F3FB5C104D3}" type="slidenum">
              <a:rPr lang="en-US" smtClean="0"/>
              <a:pPr>
                <a:spcAft>
                  <a:spcPts val="600"/>
                </a:spcAft>
              </a:pPr>
              <a:t>5</a:t>
            </a:fld>
            <a:endParaRPr lang="en-US"/>
          </a:p>
        </p:txBody>
      </p:sp>
      <p:sp>
        <p:nvSpPr>
          <p:cNvPr id="16" name="TextBox 15">
            <a:extLst>
              <a:ext uri="{FF2B5EF4-FFF2-40B4-BE49-F238E27FC236}">
                <a16:creationId xmlns:a16="http://schemas.microsoft.com/office/drawing/2014/main" id="{3421F541-54F7-455C-BA57-4C71F6537EBD}"/>
              </a:ext>
            </a:extLst>
          </p:cNvPr>
          <p:cNvSpPr txBox="1"/>
          <p:nvPr/>
        </p:nvSpPr>
        <p:spPr>
          <a:xfrm>
            <a:off x="1678479" y="2057400"/>
            <a:ext cx="9701425" cy="3785652"/>
          </a:xfrm>
          <a:prstGeom prst="rect">
            <a:avLst/>
          </a:prstGeom>
          <a:noFill/>
        </p:spPr>
        <p:txBody>
          <a:bodyPr wrap="square">
            <a:spAutoFit/>
          </a:bodyPr>
          <a:lstStyle/>
          <a:p>
            <a:pPr algn="l"/>
            <a:r>
              <a:rPr lang="en-US" sz="2400" b="0" i="0" u="none" strike="noStrike" baseline="0" dirty="0">
                <a:latin typeface="HelveticaNeueLTStd-Cn"/>
              </a:rPr>
              <a:t>1. Set Aside a Number of Hours Per Week</a:t>
            </a:r>
            <a:br>
              <a:rPr lang="en-US" sz="2400" b="0" i="0" u="none" strike="noStrike" baseline="0" dirty="0">
                <a:latin typeface="HelveticaNeueLTStd-Cn"/>
              </a:rPr>
            </a:br>
            <a:endParaRPr lang="en-US" sz="2400" b="0" i="0" u="none" strike="noStrike" baseline="0" dirty="0">
              <a:latin typeface="MinionPro-Regular"/>
            </a:endParaRPr>
          </a:p>
          <a:p>
            <a:pPr algn="l"/>
            <a:r>
              <a:rPr lang="en-US" sz="2400" b="0" i="0" u="none" strike="noStrike" baseline="0" dirty="0">
                <a:latin typeface="HelveticaNeueLTStd-Cn"/>
              </a:rPr>
              <a:t>2. Set Your Job Search Days</a:t>
            </a:r>
            <a:br>
              <a:rPr lang="en-US" sz="2400" b="0" i="0" u="none" strike="noStrike" baseline="0" dirty="0">
                <a:latin typeface="HelveticaNeueLTStd-Cn"/>
              </a:rPr>
            </a:br>
            <a:endParaRPr lang="en-US" sz="2400" b="0" i="0" u="none" strike="noStrike" baseline="0" dirty="0">
              <a:latin typeface="MinionPro-Regular"/>
            </a:endParaRPr>
          </a:p>
          <a:p>
            <a:pPr algn="l"/>
            <a:r>
              <a:rPr lang="en-US" sz="2400" b="0" i="0" u="none" strike="noStrike" baseline="0" dirty="0">
                <a:latin typeface="HelveticaNeueLTStd-Cn"/>
              </a:rPr>
              <a:t>3. Set the Hours and Times for Each Day</a:t>
            </a:r>
            <a:br>
              <a:rPr lang="en-US" sz="2400" b="0" i="0" u="none" strike="noStrike" baseline="0" dirty="0">
                <a:latin typeface="HelveticaNeueLTStd-Cn"/>
              </a:rPr>
            </a:br>
            <a:endParaRPr lang="en-US" sz="2400" b="0" i="0" u="none" strike="noStrike" baseline="0" dirty="0">
              <a:latin typeface="MinionPro-Regular"/>
            </a:endParaRPr>
          </a:p>
          <a:p>
            <a:pPr algn="l"/>
            <a:r>
              <a:rPr lang="en-US" sz="2400" b="0" i="0" u="none" strike="noStrike" baseline="0" dirty="0">
                <a:latin typeface="HelveticaNeueLTStd-Cn"/>
              </a:rPr>
              <a:t>4. Record Your Daily Goals</a:t>
            </a:r>
          </a:p>
          <a:p>
            <a:pPr algn="l"/>
            <a:endParaRPr lang="en-US" sz="2400" dirty="0">
              <a:latin typeface="HelveticaNeueLTStd-Cn"/>
            </a:endParaRPr>
          </a:p>
          <a:p>
            <a:r>
              <a:rPr lang="en-US" sz="2400" dirty="0">
                <a:latin typeface="HelveticaNeueLTStd-Cn"/>
              </a:rPr>
              <a:t>5. </a:t>
            </a:r>
            <a:r>
              <a:rPr lang="en-US" sz="2400" b="0" i="0" u="none" strike="noStrike" baseline="0" dirty="0">
                <a:latin typeface="HelveticaNeueLTStd-Cn"/>
              </a:rPr>
              <a:t>Create a Weekly Schedule</a:t>
            </a:r>
          </a:p>
          <a:p>
            <a:pPr algn="l"/>
            <a:endParaRPr lang="en-US" sz="2400" dirty="0"/>
          </a:p>
        </p:txBody>
      </p:sp>
    </p:spTree>
    <p:extLst>
      <p:ext uri="{BB962C8B-B14F-4D97-AF65-F5344CB8AC3E}">
        <p14:creationId xmlns:p14="http://schemas.microsoft.com/office/powerpoint/2010/main" val="3838725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3436" y="177800"/>
            <a:ext cx="9782801" cy="1239837"/>
          </a:xfrm>
        </p:spPr>
        <p:txBody>
          <a:bodyPr anchor="b">
            <a:normAutofit/>
          </a:bodyPr>
          <a:lstStyle/>
          <a:p>
            <a:r>
              <a:rPr lang="en-US" dirty="0"/>
              <a:t>Tracking Your Job Search Efforts</a:t>
            </a:r>
          </a:p>
        </p:txBody>
      </p:sp>
      <p:sp>
        <p:nvSpPr>
          <p:cNvPr id="7" name="Date Placeholder 6">
            <a:extLst>
              <a:ext uri="{FF2B5EF4-FFF2-40B4-BE49-F238E27FC236}">
                <a16:creationId xmlns:a16="http://schemas.microsoft.com/office/drawing/2014/main" id="{FD336548-28BA-4A00-AEC5-13E02198DEA7}"/>
              </a:ext>
            </a:extLst>
          </p:cNvPr>
          <p:cNvSpPr>
            <a:spLocks noGrp="1"/>
          </p:cNvSpPr>
          <p:nvPr>
            <p:ph type="dt" sz="half" idx="10"/>
          </p:nvPr>
        </p:nvSpPr>
        <p:spPr>
          <a:xfrm>
            <a:off x="3198812" y="6356351"/>
            <a:ext cx="3200321" cy="365125"/>
          </a:xfrm>
        </p:spPr>
        <p:txBody>
          <a:bodyPr anchor="ctr">
            <a:normAutofit/>
          </a:bodyPr>
          <a:lstStyle/>
          <a:p>
            <a:pPr>
              <a:spcAft>
                <a:spcPts val="600"/>
              </a:spcAft>
            </a:pPr>
            <a:r>
              <a:rPr lang="en-US"/>
              <a:t>Getting the job you really want, 7e</a:t>
            </a:r>
          </a:p>
        </p:txBody>
      </p:sp>
      <p:sp>
        <p:nvSpPr>
          <p:cNvPr id="8" name="Footer Placeholder 7">
            <a:extLst>
              <a:ext uri="{FF2B5EF4-FFF2-40B4-BE49-F238E27FC236}">
                <a16:creationId xmlns:a16="http://schemas.microsoft.com/office/drawing/2014/main" id="{88C24B65-C135-4473-AC9A-60E88BB3F98E}"/>
              </a:ext>
            </a:extLst>
          </p:cNvPr>
          <p:cNvSpPr>
            <a:spLocks noGrp="1"/>
          </p:cNvSpPr>
          <p:nvPr>
            <p:ph type="ftr" sz="quarter" idx="11"/>
          </p:nvPr>
        </p:nvSpPr>
        <p:spPr>
          <a:xfrm>
            <a:off x="6595933" y="6356351"/>
            <a:ext cx="3974065" cy="365125"/>
          </a:xfrm>
        </p:spPr>
        <p:txBody>
          <a:bodyPr anchor="ctr">
            <a:normAutofit/>
          </a:bodyPr>
          <a:lstStyle/>
          <a:p>
            <a:pPr>
              <a:spcAft>
                <a:spcPts val="600"/>
              </a:spcAft>
            </a:pPr>
            <a:r>
              <a:rPr lang="en-US"/>
              <a:t>© JIST Publishing, Inc</a:t>
            </a:r>
          </a:p>
        </p:txBody>
      </p:sp>
      <p:sp>
        <p:nvSpPr>
          <p:cNvPr id="9" name="Slide Number Placeholder 8">
            <a:extLst>
              <a:ext uri="{FF2B5EF4-FFF2-40B4-BE49-F238E27FC236}">
                <a16:creationId xmlns:a16="http://schemas.microsoft.com/office/drawing/2014/main" id="{E00B29E0-D78B-4D5A-B208-A1632F13FE4C}"/>
              </a:ext>
            </a:extLst>
          </p:cNvPr>
          <p:cNvSpPr>
            <a:spLocks noGrp="1"/>
          </p:cNvSpPr>
          <p:nvPr>
            <p:ph type="sldNum" sz="quarter" idx="12"/>
          </p:nvPr>
        </p:nvSpPr>
        <p:spPr>
          <a:xfrm>
            <a:off x="10766796" y="6356351"/>
            <a:ext cx="609441" cy="365125"/>
          </a:xfrm>
        </p:spPr>
        <p:txBody>
          <a:bodyPr anchor="ctr">
            <a:normAutofit/>
          </a:bodyPr>
          <a:lstStyle/>
          <a:p>
            <a:pPr>
              <a:spcAft>
                <a:spcPts val="600"/>
              </a:spcAft>
            </a:pPr>
            <a:fld id="{7DC1BBB0-96F0-4077-A278-0F3FB5C104D3}" type="slidenum">
              <a:rPr lang="en-US" smtClean="0"/>
              <a:pPr>
                <a:spcAft>
                  <a:spcPts val="600"/>
                </a:spcAft>
              </a:pPr>
              <a:t>6</a:t>
            </a:fld>
            <a:endParaRPr lang="en-US"/>
          </a:p>
        </p:txBody>
      </p:sp>
      <p:graphicFrame>
        <p:nvGraphicFramePr>
          <p:cNvPr id="11" name="Content Placeholder 2">
            <a:extLst>
              <a:ext uri="{FF2B5EF4-FFF2-40B4-BE49-F238E27FC236}">
                <a16:creationId xmlns:a16="http://schemas.microsoft.com/office/drawing/2014/main" id="{2D8F625C-DD4C-4BE7-AF36-E9ACBB4A2672}"/>
              </a:ext>
            </a:extLst>
          </p:cNvPr>
          <p:cNvGraphicFramePr>
            <a:graphicFrameLocks noGrp="1"/>
          </p:cNvGraphicFramePr>
          <p:nvPr>
            <p:ph idx="1"/>
            <p:extLst>
              <p:ext uri="{D42A27DB-BD31-4B8C-83A1-F6EECF244321}">
                <p14:modId xmlns:p14="http://schemas.microsoft.com/office/powerpoint/2010/main" val="2595748460"/>
              </p:ext>
            </p:extLst>
          </p:nvPr>
        </p:nvGraphicFramePr>
        <p:xfrm>
          <a:off x="2624645" y="2362200"/>
          <a:ext cx="7548975" cy="243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72468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i="0" u="none" strike="noStrike" baseline="0" dirty="0">
                <a:latin typeface="HelveticaNeueLTStd-MdCn"/>
              </a:rPr>
              <a:t>Getting Organized to Fill Out Job Applications</a:t>
            </a:r>
            <a:endParaRPr lang="en-US" dirty="0"/>
          </a:p>
        </p:txBody>
      </p:sp>
      <p:sp>
        <p:nvSpPr>
          <p:cNvPr id="7" name="Date Placeholder 6">
            <a:extLst>
              <a:ext uri="{FF2B5EF4-FFF2-40B4-BE49-F238E27FC236}">
                <a16:creationId xmlns:a16="http://schemas.microsoft.com/office/drawing/2014/main" id="{FD336548-28BA-4A00-AEC5-13E02198DEA7}"/>
              </a:ext>
            </a:extLst>
          </p:cNvPr>
          <p:cNvSpPr>
            <a:spLocks noGrp="1"/>
          </p:cNvSpPr>
          <p:nvPr>
            <p:ph type="dt" sz="half" idx="10"/>
          </p:nvPr>
        </p:nvSpPr>
        <p:spPr/>
        <p:txBody>
          <a:bodyPr/>
          <a:lstStyle/>
          <a:p>
            <a:r>
              <a:rPr lang="en-US"/>
              <a:t>Getting the job you really want, 7e</a:t>
            </a:r>
            <a:endParaRPr lang="en-US" dirty="0"/>
          </a:p>
        </p:txBody>
      </p:sp>
      <p:sp>
        <p:nvSpPr>
          <p:cNvPr id="8" name="Footer Placeholder 7">
            <a:extLst>
              <a:ext uri="{FF2B5EF4-FFF2-40B4-BE49-F238E27FC236}">
                <a16:creationId xmlns:a16="http://schemas.microsoft.com/office/drawing/2014/main" id="{88C24B65-C135-4473-AC9A-60E88BB3F98E}"/>
              </a:ext>
            </a:extLst>
          </p:cNvPr>
          <p:cNvSpPr>
            <a:spLocks noGrp="1"/>
          </p:cNvSpPr>
          <p:nvPr>
            <p:ph type="ftr" sz="quarter" idx="11"/>
          </p:nvPr>
        </p:nvSpPr>
        <p:spPr/>
        <p:txBody>
          <a:bodyPr/>
          <a:lstStyle/>
          <a:p>
            <a:r>
              <a:rPr lang="en-US"/>
              <a:t>© JIST Publishing, Inc</a:t>
            </a:r>
            <a:endParaRPr lang="en-US" dirty="0"/>
          </a:p>
        </p:txBody>
      </p:sp>
      <p:sp>
        <p:nvSpPr>
          <p:cNvPr id="9" name="Slide Number Placeholder 8">
            <a:extLst>
              <a:ext uri="{FF2B5EF4-FFF2-40B4-BE49-F238E27FC236}">
                <a16:creationId xmlns:a16="http://schemas.microsoft.com/office/drawing/2014/main" id="{E00B29E0-D78B-4D5A-B208-A1632F13FE4C}"/>
              </a:ext>
            </a:extLst>
          </p:cNvPr>
          <p:cNvSpPr>
            <a:spLocks noGrp="1"/>
          </p:cNvSpPr>
          <p:nvPr>
            <p:ph type="sldNum" sz="quarter" idx="12"/>
          </p:nvPr>
        </p:nvSpPr>
        <p:spPr/>
        <p:txBody>
          <a:bodyPr/>
          <a:lstStyle/>
          <a:p>
            <a:fld id="{7DC1BBB0-96F0-4077-A278-0F3FB5C104D3}" type="slidenum">
              <a:rPr lang="en-US" smtClean="0"/>
              <a:t>7</a:t>
            </a:fld>
            <a:endParaRPr lang="en-US"/>
          </a:p>
        </p:txBody>
      </p:sp>
      <p:sp>
        <p:nvSpPr>
          <p:cNvPr id="11" name="TextBox 10">
            <a:extLst>
              <a:ext uri="{FF2B5EF4-FFF2-40B4-BE49-F238E27FC236}">
                <a16:creationId xmlns:a16="http://schemas.microsoft.com/office/drawing/2014/main" id="{E85D3FE0-1284-4A81-973E-EAD6C3E88C02}"/>
              </a:ext>
            </a:extLst>
          </p:cNvPr>
          <p:cNvSpPr txBox="1"/>
          <p:nvPr/>
        </p:nvSpPr>
        <p:spPr>
          <a:xfrm>
            <a:off x="1979612" y="1905000"/>
            <a:ext cx="7999412" cy="3539430"/>
          </a:xfrm>
          <a:prstGeom prst="rect">
            <a:avLst/>
          </a:prstGeom>
          <a:noFill/>
        </p:spPr>
        <p:txBody>
          <a:bodyPr wrap="square">
            <a:spAutoFit/>
          </a:bodyPr>
          <a:lstStyle/>
          <a:p>
            <a:pPr algn="l"/>
            <a:r>
              <a:rPr lang="en-US" sz="2800" b="0" i="0" u="none" strike="noStrike" baseline="0" dirty="0">
                <a:latin typeface="MinionPro-Regular"/>
              </a:rPr>
              <a:t>• Practice first</a:t>
            </a:r>
          </a:p>
          <a:p>
            <a:pPr algn="l"/>
            <a:r>
              <a:rPr lang="en-US" sz="2800" b="0" i="0" u="none" strike="noStrike" baseline="0" dirty="0">
                <a:latin typeface="MinionPro-Regular"/>
              </a:rPr>
              <a:t>• Follow directions</a:t>
            </a:r>
          </a:p>
          <a:p>
            <a:pPr algn="l"/>
            <a:r>
              <a:rPr lang="en-US" sz="2800" b="0" i="0" u="none" strike="noStrike" baseline="0" dirty="0">
                <a:latin typeface="MinionPro-Regular"/>
              </a:rPr>
              <a:t>• Be neat and complete</a:t>
            </a:r>
          </a:p>
          <a:p>
            <a:pPr algn="l"/>
            <a:r>
              <a:rPr lang="en-US" sz="2800" b="0" i="0" u="none" strike="noStrike" baseline="0" dirty="0">
                <a:latin typeface="MinionPro-Regular"/>
              </a:rPr>
              <a:t>• Tailor your resume and cover letter to match the job</a:t>
            </a:r>
          </a:p>
          <a:p>
            <a:pPr algn="l"/>
            <a:r>
              <a:rPr lang="en-US" sz="2800" b="0" i="0" u="none" strike="noStrike" baseline="0" dirty="0">
                <a:latin typeface="MinionPro-Regular"/>
              </a:rPr>
              <a:t>• Keep your application consistent with your resume</a:t>
            </a:r>
          </a:p>
          <a:p>
            <a:pPr algn="l"/>
            <a:r>
              <a:rPr lang="en-US" sz="2800" b="0" i="0" u="none" strike="noStrike" baseline="0" dirty="0">
                <a:latin typeface="MinionPro-Regular"/>
              </a:rPr>
              <a:t>• Provide only positive information</a:t>
            </a:r>
          </a:p>
          <a:p>
            <a:pPr algn="l"/>
            <a:r>
              <a:rPr lang="en-US" sz="2800" b="0" i="0" u="none" strike="noStrike" baseline="0" dirty="0">
                <a:latin typeface="MinionPro-Regular"/>
              </a:rPr>
              <a:t>• Don’t limit your salary</a:t>
            </a:r>
          </a:p>
          <a:p>
            <a:pPr algn="l"/>
            <a:r>
              <a:rPr lang="en-US" sz="2800" b="0" i="0" u="none" strike="noStrike" baseline="0" dirty="0">
                <a:latin typeface="MinionPro-Regular"/>
              </a:rPr>
              <a:t>• List the position you want</a:t>
            </a:r>
            <a:endParaRPr lang="en-US" sz="2800" dirty="0"/>
          </a:p>
        </p:txBody>
      </p:sp>
    </p:spTree>
    <p:extLst>
      <p:ext uri="{BB962C8B-B14F-4D97-AF65-F5344CB8AC3E}">
        <p14:creationId xmlns:p14="http://schemas.microsoft.com/office/powerpoint/2010/main" val="1610806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i="0" u="none" strike="noStrike" baseline="0" dirty="0">
                <a:latin typeface="HelveticaNeueLTStd-MdCn"/>
              </a:rPr>
              <a:t>Know Your Rights: Avoid Answering Questions</a:t>
            </a:r>
            <a:br>
              <a:rPr lang="en-US" b="0" i="0" u="none" strike="noStrike" baseline="0" dirty="0">
                <a:latin typeface="HelveticaNeueLTStd-MdCn"/>
              </a:rPr>
            </a:br>
            <a:r>
              <a:rPr lang="en-US" b="0" i="0" u="none" strike="noStrike" baseline="0" dirty="0">
                <a:latin typeface="HelveticaNeueLTStd-MdCn"/>
              </a:rPr>
              <a:t>That Discriminate</a:t>
            </a:r>
            <a:endParaRPr lang="en-US" dirty="0"/>
          </a:p>
        </p:txBody>
      </p:sp>
      <p:sp>
        <p:nvSpPr>
          <p:cNvPr id="7" name="Date Placeholder 6">
            <a:extLst>
              <a:ext uri="{FF2B5EF4-FFF2-40B4-BE49-F238E27FC236}">
                <a16:creationId xmlns:a16="http://schemas.microsoft.com/office/drawing/2014/main" id="{FD336548-28BA-4A00-AEC5-13E02198DEA7}"/>
              </a:ext>
            </a:extLst>
          </p:cNvPr>
          <p:cNvSpPr>
            <a:spLocks noGrp="1"/>
          </p:cNvSpPr>
          <p:nvPr>
            <p:ph type="dt" sz="half" idx="10"/>
          </p:nvPr>
        </p:nvSpPr>
        <p:spPr/>
        <p:txBody>
          <a:bodyPr/>
          <a:lstStyle/>
          <a:p>
            <a:r>
              <a:rPr lang="en-US"/>
              <a:t>Getting the job you really want, 7e</a:t>
            </a:r>
            <a:endParaRPr lang="en-US" dirty="0"/>
          </a:p>
        </p:txBody>
      </p:sp>
      <p:sp>
        <p:nvSpPr>
          <p:cNvPr id="8" name="Footer Placeholder 7">
            <a:extLst>
              <a:ext uri="{FF2B5EF4-FFF2-40B4-BE49-F238E27FC236}">
                <a16:creationId xmlns:a16="http://schemas.microsoft.com/office/drawing/2014/main" id="{88C24B65-C135-4473-AC9A-60E88BB3F98E}"/>
              </a:ext>
            </a:extLst>
          </p:cNvPr>
          <p:cNvSpPr>
            <a:spLocks noGrp="1"/>
          </p:cNvSpPr>
          <p:nvPr>
            <p:ph type="ftr" sz="quarter" idx="11"/>
          </p:nvPr>
        </p:nvSpPr>
        <p:spPr/>
        <p:txBody>
          <a:bodyPr/>
          <a:lstStyle/>
          <a:p>
            <a:r>
              <a:rPr lang="en-US"/>
              <a:t>© JIST Publishing, Inc</a:t>
            </a:r>
            <a:endParaRPr lang="en-US" dirty="0"/>
          </a:p>
        </p:txBody>
      </p:sp>
      <p:sp>
        <p:nvSpPr>
          <p:cNvPr id="9" name="Slide Number Placeholder 8">
            <a:extLst>
              <a:ext uri="{FF2B5EF4-FFF2-40B4-BE49-F238E27FC236}">
                <a16:creationId xmlns:a16="http://schemas.microsoft.com/office/drawing/2014/main" id="{E00B29E0-D78B-4D5A-B208-A1632F13FE4C}"/>
              </a:ext>
            </a:extLst>
          </p:cNvPr>
          <p:cNvSpPr>
            <a:spLocks noGrp="1"/>
          </p:cNvSpPr>
          <p:nvPr>
            <p:ph type="sldNum" sz="quarter" idx="12"/>
          </p:nvPr>
        </p:nvSpPr>
        <p:spPr/>
        <p:txBody>
          <a:bodyPr/>
          <a:lstStyle/>
          <a:p>
            <a:fld id="{7DC1BBB0-96F0-4077-A278-0F3FB5C104D3}" type="slidenum">
              <a:rPr lang="en-US" smtClean="0"/>
              <a:t>8</a:t>
            </a:fld>
            <a:endParaRPr lang="en-US"/>
          </a:p>
        </p:txBody>
      </p:sp>
      <p:sp>
        <p:nvSpPr>
          <p:cNvPr id="11" name="TextBox 10">
            <a:extLst>
              <a:ext uri="{FF2B5EF4-FFF2-40B4-BE49-F238E27FC236}">
                <a16:creationId xmlns:a16="http://schemas.microsoft.com/office/drawing/2014/main" id="{2C912E60-78F8-4563-ACBF-A7B55757D17C}"/>
              </a:ext>
            </a:extLst>
          </p:cNvPr>
          <p:cNvSpPr txBox="1"/>
          <p:nvPr/>
        </p:nvSpPr>
        <p:spPr>
          <a:xfrm>
            <a:off x="2029457" y="2209800"/>
            <a:ext cx="4369676" cy="1815882"/>
          </a:xfrm>
          <a:prstGeom prst="rect">
            <a:avLst/>
          </a:prstGeom>
          <a:noFill/>
        </p:spPr>
        <p:txBody>
          <a:bodyPr wrap="square">
            <a:spAutoFit/>
          </a:bodyPr>
          <a:lstStyle/>
          <a:p>
            <a:r>
              <a:rPr lang="en-US" sz="2800" b="0" i="0" u="none" strike="noStrike" baseline="0" dirty="0">
                <a:latin typeface="HelveticaNeueLTStd-Cn"/>
              </a:rPr>
              <a:t>• </a:t>
            </a:r>
            <a:r>
              <a:rPr lang="en-US" sz="2800" b="1" i="0" u="none" strike="noStrike" baseline="0" dirty="0">
                <a:latin typeface="HelveticaNeueLTStd-BdCn"/>
              </a:rPr>
              <a:t>Age or date of birth</a:t>
            </a:r>
          </a:p>
          <a:p>
            <a:r>
              <a:rPr lang="en-US" sz="2800" b="0" i="0" u="none" strike="noStrike" baseline="0" dirty="0">
                <a:latin typeface="HelveticaNeueLTStd-Cn"/>
              </a:rPr>
              <a:t>• </a:t>
            </a:r>
            <a:r>
              <a:rPr lang="en-US" sz="2800" b="1" i="0" u="none" strike="noStrike" baseline="0" dirty="0">
                <a:latin typeface="HelveticaNeueLTStd-BdCn"/>
              </a:rPr>
              <a:t>Citizenship status</a:t>
            </a:r>
            <a:endParaRPr lang="en-US" sz="2800" b="1" dirty="0">
              <a:latin typeface="HelveticaNeueLTStd-BdCn"/>
            </a:endParaRPr>
          </a:p>
          <a:p>
            <a:r>
              <a:rPr lang="en-US" sz="2800" b="0" i="0" u="none" strike="noStrike" baseline="0" dirty="0">
                <a:latin typeface="HelveticaNeueLTStd-Cn"/>
              </a:rPr>
              <a:t>• </a:t>
            </a:r>
            <a:r>
              <a:rPr lang="en-US" sz="2800" b="1" i="0" u="none" strike="noStrike" baseline="0" dirty="0">
                <a:latin typeface="HelveticaNeueLTStd-BdCn"/>
              </a:rPr>
              <a:t>Race, national origin, or religion</a:t>
            </a:r>
            <a:endParaRPr lang="en-US" sz="2800" dirty="0"/>
          </a:p>
        </p:txBody>
      </p:sp>
      <p:sp>
        <p:nvSpPr>
          <p:cNvPr id="12" name="Multiplication Sign 11">
            <a:extLst>
              <a:ext uri="{FF2B5EF4-FFF2-40B4-BE49-F238E27FC236}">
                <a16:creationId xmlns:a16="http://schemas.microsoft.com/office/drawing/2014/main" id="{4E8DD1D1-C475-4296-8BC6-C5A65CC23C55}"/>
              </a:ext>
            </a:extLst>
          </p:cNvPr>
          <p:cNvSpPr/>
          <p:nvPr/>
        </p:nvSpPr>
        <p:spPr>
          <a:xfrm>
            <a:off x="1794093" y="2660541"/>
            <a:ext cx="609600" cy="45720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Multiplication Sign 12">
            <a:extLst>
              <a:ext uri="{FF2B5EF4-FFF2-40B4-BE49-F238E27FC236}">
                <a16:creationId xmlns:a16="http://schemas.microsoft.com/office/drawing/2014/main" id="{8A6E68E7-B237-448E-BC9A-61B324E2EF91}"/>
              </a:ext>
            </a:extLst>
          </p:cNvPr>
          <p:cNvSpPr/>
          <p:nvPr/>
        </p:nvSpPr>
        <p:spPr>
          <a:xfrm>
            <a:off x="1794093" y="3146534"/>
            <a:ext cx="609600" cy="45720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800" b="1" i="0" u="none" strike="noStrike" baseline="0" dirty="0">
                <a:latin typeface="HelveticaNeueLTStd-BdCn"/>
              </a:rPr>
              <a:t> </a:t>
            </a:r>
            <a:endParaRPr lang="en-US" dirty="0"/>
          </a:p>
        </p:txBody>
      </p:sp>
      <p:sp>
        <p:nvSpPr>
          <p:cNvPr id="14" name="TextBox 13">
            <a:extLst>
              <a:ext uri="{FF2B5EF4-FFF2-40B4-BE49-F238E27FC236}">
                <a16:creationId xmlns:a16="http://schemas.microsoft.com/office/drawing/2014/main" id="{2F13DC7E-35BD-4ECA-BD58-1170005D3F3B}"/>
              </a:ext>
            </a:extLst>
          </p:cNvPr>
          <p:cNvSpPr txBox="1"/>
          <p:nvPr/>
        </p:nvSpPr>
        <p:spPr>
          <a:xfrm>
            <a:off x="6780212" y="2209800"/>
            <a:ext cx="4928470" cy="3108543"/>
          </a:xfrm>
          <a:prstGeom prst="rect">
            <a:avLst/>
          </a:prstGeom>
          <a:noFill/>
        </p:spPr>
        <p:txBody>
          <a:bodyPr wrap="square">
            <a:spAutoFit/>
          </a:bodyPr>
          <a:lstStyle/>
          <a:p>
            <a:pPr algn="l"/>
            <a:r>
              <a:rPr lang="en-US" sz="2800" b="0" i="0" u="none" strike="noStrike" baseline="0" dirty="0">
                <a:latin typeface="HelveticaNeueLTStd-Cn"/>
              </a:rPr>
              <a:t>• </a:t>
            </a:r>
            <a:r>
              <a:rPr lang="en-US" sz="2800" b="1" i="0" u="none" strike="noStrike" baseline="0" dirty="0">
                <a:latin typeface="HelveticaNeueLTStd-BdCn"/>
              </a:rPr>
              <a:t>Gender, gender identity, sexual orientation,</a:t>
            </a:r>
          </a:p>
          <a:p>
            <a:pPr algn="l"/>
            <a:r>
              <a:rPr lang="en-US" sz="2800" b="1" i="0" u="none" strike="noStrike" baseline="0" dirty="0">
                <a:latin typeface="HelveticaNeueLTStd-BdCn"/>
              </a:rPr>
              <a:t>or marital/family status</a:t>
            </a:r>
          </a:p>
          <a:p>
            <a:pPr algn="l"/>
            <a:r>
              <a:rPr lang="en-US" sz="2800" b="0" i="0" u="none" strike="noStrike" baseline="0" dirty="0">
                <a:latin typeface="HelveticaNeueLTStd-Cn"/>
              </a:rPr>
              <a:t>• </a:t>
            </a:r>
            <a:r>
              <a:rPr lang="en-US" sz="2800" b="1" i="0" u="none" strike="noStrike" baseline="0" dirty="0">
                <a:latin typeface="HelveticaNeueLTStd-BdCn"/>
              </a:rPr>
              <a:t>Disability</a:t>
            </a:r>
          </a:p>
          <a:p>
            <a:pPr algn="l"/>
            <a:r>
              <a:rPr lang="en-US" sz="2800" b="0" i="0" u="none" strike="noStrike" baseline="0" dirty="0">
                <a:latin typeface="HelveticaNeueLTStd-Cn"/>
              </a:rPr>
              <a:t>• </a:t>
            </a:r>
            <a:r>
              <a:rPr lang="en-US" sz="2800" b="1" i="0" u="none" strike="noStrike" baseline="0" dirty="0">
                <a:latin typeface="HelveticaNeueLTStd-BdCn"/>
              </a:rPr>
              <a:t>Criminal or military record.</a:t>
            </a:r>
          </a:p>
          <a:p>
            <a:pPr algn="l"/>
            <a:endParaRPr lang="en-US" sz="2800" dirty="0"/>
          </a:p>
        </p:txBody>
      </p:sp>
      <p:sp>
        <p:nvSpPr>
          <p:cNvPr id="15" name="Multiplication Sign 14">
            <a:extLst>
              <a:ext uri="{FF2B5EF4-FFF2-40B4-BE49-F238E27FC236}">
                <a16:creationId xmlns:a16="http://schemas.microsoft.com/office/drawing/2014/main" id="{59DEEDDA-0D74-42C8-9E18-29606023E64B}"/>
              </a:ext>
            </a:extLst>
          </p:cNvPr>
          <p:cNvSpPr/>
          <p:nvPr/>
        </p:nvSpPr>
        <p:spPr>
          <a:xfrm>
            <a:off x="1834312" y="2293253"/>
            <a:ext cx="609600" cy="45720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Multiplication Sign 15">
            <a:extLst>
              <a:ext uri="{FF2B5EF4-FFF2-40B4-BE49-F238E27FC236}">
                <a16:creationId xmlns:a16="http://schemas.microsoft.com/office/drawing/2014/main" id="{C7A7F8BA-0B57-420C-A4BE-01AFDBB974C6}"/>
              </a:ext>
            </a:extLst>
          </p:cNvPr>
          <p:cNvSpPr/>
          <p:nvPr/>
        </p:nvSpPr>
        <p:spPr>
          <a:xfrm>
            <a:off x="6578769" y="3535471"/>
            <a:ext cx="609600" cy="45720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Multiplication Sign 3">
            <a:extLst>
              <a:ext uri="{FF2B5EF4-FFF2-40B4-BE49-F238E27FC236}">
                <a16:creationId xmlns:a16="http://schemas.microsoft.com/office/drawing/2014/main" id="{2B542F29-41F6-463A-AAEC-1F7C694341C3}"/>
              </a:ext>
            </a:extLst>
          </p:cNvPr>
          <p:cNvSpPr/>
          <p:nvPr/>
        </p:nvSpPr>
        <p:spPr>
          <a:xfrm>
            <a:off x="6578769" y="2227045"/>
            <a:ext cx="609600" cy="45720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Multiplication Sign 16">
            <a:extLst>
              <a:ext uri="{FF2B5EF4-FFF2-40B4-BE49-F238E27FC236}">
                <a16:creationId xmlns:a16="http://schemas.microsoft.com/office/drawing/2014/main" id="{A037D06C-2FCA-463F-A524-6F84F9A23AEB}"/>
              </a:ext>
            </a:extLst>
          </p:cNvPr>
          <p:cNvSpPr/>
          <p:nvPr/>
        </p:nvSpPr>
        <p:spPr>
          <a:xfrm>
            <a:off x="6594278" y="3945156"/>
            <a:ext cx="609600" cy="45720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2368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i="0" u="none" strike="noStrike" baseline="0" dirty="0">
                <a:latin typeface="HelveticaNeueLTStd-MdCn"/>
              </a:rPr>
              <a:t>A Few Final Words on Being Organized</a:t>
            </a:r>
            <a:endParaRPr lang="en-US" dirty="0"/>
          </a:p>
        </p:txBody>
      </p:sp>
      <p:sp>
        <p:nvSpPr>
          <p:cNvPr id="7" name="Date Placeholder 6">
            <a:extLst>
              <a:ext uri="{FF2B5EF4-FFF2-40B4-BE49-F238E27FC236}">
                <a16:creationId xmlns:a16="http://schemas.microsoft.com/office/drawing/2014/main" id="{FD336548-28BA-4A00-AEC5-13E02198DEA7}"/>
              </a:ext>
            </a:extLst>
          </p:cNvPr>
          <p:cNvSpPr>
            <a:spLocks noGrp="1"/>
          </p:cNvSpPr>
          <p:nvPr>
            <p:ph type="dt" sz="half" idx="10"/>
          </p:nvPr>
        </p:nvSpPr>
        <p:spPr/>
        <p:txBody>
          <a:bodyPr/>
          <a:lstStyle/>
          <a:p>
            <a:r>
              <a:rPr lang="en-US"/>
              <a:t>Getting the job you really want, 7e</a:t>
            </a:r>
            <a:endParaRPr lang="en-US" dirty="0"/>
          </a:p>
        </p:txBody>
      </p:sp>
      <p:sp>
        <p:nvSpPr>
          <p:cNvPr id="8" name="Footer Placeholder 7">
            <a:extLst>
              <a:ext uri="{FF2B5EF4-FFF2-40B4-BE49-F238E27FC236}">
                <a16:creationId xmlns:a16="http://schemas.microsoft.com/office/drawing/2014/main" id="{88C24B65-C135-4473-AC9A-60E88BB3F98E}"/>
              </a:ext>
            </a:extLst>
          </p:cNvPr>
          <p:cNvSpPr>
            <a:spLocks noGrp="1"/>
          </p:cNvSpPr>
          <p:nvPr>
            <p:ph type="ftr" sz="quarter" idx="11"/>
          </p:nvPr>
        </p:nvSpPr>
        <p:spPr/>
        <p:txBody>
          <a:bodyPr/>
          <a:lstStyle/>
          <a:p>
            <a:r>
              <a:rPr lang="en-US"/>
              <a:t>© JIST Publishing, Inc</a:t>
            </a:r>
            <a:endParaRPr lang="en-US" dirty="0"/>
          </a:p>
        </p:txBody>
      </p:sp>
      <p:sp>
        <p:nvSpPr>
          <p:cNvPr id="9" name="Slide Number Placeholder 8">
            <a:extLst>
              <a:ext uri="{FF2B5EF4-FFF2-40B4-BE49-F238E27FC236}">
                <a16:creationId xmlns:a16="http://schemas.microsoft.com/office/drawing/2014/main" id="{E00B29E0-D78B-4D5A-B208-A1632F13FE4C}"/>
              </a:ext>
            </a:extLst>
          </p:cNvPr>
          <p:cNvSpPr>
            <a:spLocks noGrp="1"/>
          </p:cNvSpPr>
          <p:nvPr>
            <p:ph type="sldNum" sz="quarter" idx="12"/>
          </p:nvPr>
        </p:nvSpPr>
        <p:spPr/>
        <p:txBody>
          <a:bodyPr/>
          <a:lstStyle/>
          <a:p>
            <a:fld id="{7DC1BBB0-96F0-4077-A278-0F3FB5C104D3}" type="slidenum">
              <a:rPr lang="en-US" smtClean="0"/>
              <a:t>9</a:t>
            </a:fld>
            <a:endParaRPr lang="en-US"/>
          </a:p>
        </p:txBody>
      </p:sp>
      <p:pic>
        <p:nvPicPr>
          <p:cNvPr id="4" name="Graphic 3" descr="Folder with solid fill">
            <a:extLst>
              <a:ext uri="{FF2B5EF4-FFF2-40B4-BE49-F238E27FC236}">
                <a16:creationId xmlns:a16="http://schemas.microsoft.com/office/drawing/2014/main" id="{5D9E2F99-7871-4165-B4B8-C264F1B99DE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93812" y="914400"/>
            <a:ext cx="3276521" cy="3276521"/>
          </a:xfrm>
          <a:prstGeom prst="rect">
            <a:avLst/>
          </a:prstGeom>
        </p:spPr>
      </p:pic>
      <p:pic>
        <p:nvPicPr>
          <p:cNvPr id="11" name="Graphic 10" descr="Folder with solid fill">
            <a:extLst>
              <a:ext uri="{FF2B5EF4-FFF2-40B4-BE49-F238E27FC236}">
                <a16:creationId xmlns:a16="http://schemas.microsoft.com/office/drawing/2014/main" id="{A93548A5-52F0-4B0B-BCB5-DEC39A56CE6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180012" y="1997115"/>
            <a:ext cx="3276521" cy="3276521"/>
          </a:xfrm>
          <a:prstGeom prst="rect">
            <a:avLst/>
          </a:prstGeom>
        </p:spPr>
      </p:pic>
      <p:pic>
        <p:nvPicPr>
          <p:cNvPr id="12" name="Graphic 11" descr="Folder with solid fill">
            <a:extLst>
              <a:ext uri="{FF2B5EF4-FFF2-40B4-BE49-F238E27FC236}">
                <a16:creationId xmlns:a16="http://schemas.microsoft.com/office/drawing/2014/main" id="{7BD2BCB2-B8B2-44AF-A3CF-E38E52A227F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633352" y="3095596"/>
            <a:ext cx="3276521" cy="3276521"/>
          </a:xfrm>
          <a:prstGeom prst="rect">
            <a:avLst/>
          </a:prstGeom>
        </p:spPr>
      </p:pic>
    </p:spTree>
    <p:extLst>
      <p:ext uri="{BB962C8B-B14F-4D97-AF65-F5344CB8AC3E}">
        <p14:creationId xmlns:p14="http://schemas.microsoft.com/office/powerpoint/2010/main" val="1078194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ath 16x9">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th education presentation with Pi  (widescreen).potx" id="{DF132673-7A8C-4FB7-A35E-0123B6C0D98B}" vid="{CCAAB50D-2EF2-4925-80C2-C83131AE58AC}"/>
    </a:ext>
  </a:extLst>
</a:theme>
</file>

<file path=ppt/theme/theme2.xml><?xml version="1.0" encoding="utf-8"?>
<a:theme xmlns:a="http://schemas.openxmlformats.org/drawingml/2006/main" name="Office Theme">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A97C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A97C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17430</TotalTime>
  <Words>2021</Words>
  <Application>Microsoft Office PowerPoint</Application>
  <PresentationFormat>Custom</PresentationFormat>
  <Paragraphs>249</Paragraphs>
  <Slides>9</Slides>
  <Notes>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9</vt:i4>
      </vt:variant>
    </vt:vector>
  </HeadingPairs>
  <TitlesOfParts>
    <vt:vector size="20" baseType="lpstr">
      <vt:lpstr>Arial</vt:lpstr>
      <vt:lpstr>Euphemia</vt:lpstr>
      <vt:lpstr>HelveticaNeueLTStd-BdCn</vt:lpstr>
      <vt:lpstr>HelveticaNeueLTStd-Cn</vt:lpstr>
      <vt:lpstr>HelveticaNeueLTStd-MdCn</vt:lpstr>
      <vt:lpstr>HelveticaNeueLTStd-MdCnO</vt:lpstr>
      <vt:lpstr>HelveticaNeueLTStd-Roman</vt:lpstr>
      <vt:lpstr>MinionPro-Bold</vt:lpstr>
      <vt:lpstr>MinionPro-It</vt:lpstr>
      <vt:lpstr>MinionPro-Regular</vt:lpstr>
      <vt:lpstr>Math 16x9</vt:lpstr>
      <vt:lpstr>Getting the Job You Really Want</vt:lpstr>
      <vt:lpstr>Getting Organized to Find a Job</vt:lpstr>
      <vt:lpstr>Use Your Time to Get More Interviews</vt:lpstr>
      <vt:lpstr>Set Up Your Mobile Job Search Office</vt:lpstr>
      <vt:lpstr>Set Up a Job Search Schedule</vt:lpstr>
      <vt:lpstr>Tracking Your Job Search Efforts</vt:lpstr>
      <vt:lpstr>Getting Organized to Fill Out Job Applications</vt:lpstr>
      <vt:lpstr>Know Your Rights: Avoid Answering Questions That Discriminate</vt:lpstr>
      <vt:lpstr>A Few Final Words on Being Organized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Getting the Job You Really Want</dc:title>
  <dc:creator>Jennifer Gehlhar</dc:creator>
  <cp:lastModifiedBy>Brian Farrey-Latz</cp:lastModifiedBy>
  <cp:revision>39</cp:revision>
  <dcterms:created xsi:type="dcterms:W3CDTF">2019-08-15T19:51:40Z</dcterms:created>
  <dcterms:modified xsi:type="dcterms:W3CDTF">2021-09-09T19:35:04Z</dcterms:modified>
</cp:coreProperties>
</file>