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70" r:id="rId4"/>
    <p:sldId id="260" r:id="rId5"/>
    <p:sldId id="271" r:id="rId6"/>
    <p:sldId id="288" r:id="rId7"/>
    <p:sldId id="281" r:id="rId8"/>
    <p:sldId id="285" r:id="rId9"/>
    <p:sldId id="282" r:id="rId10"/>
    <p:sldId id="283" r:id="rId11"/>
    <p:sldId id="284" r:id="rId12"/>
    <p:sldId id="286" r:id="rId13"/>
    <p:sldId id="287" r:id="rId1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th" initials="R" lastIdx="3" clrIdx="0">
    <p:extLst>
      <p:ext uri="{19B8F6BF-5375-455C-9EA6-DF929625EA0E}">
        <p15:presenceInfo xmlns:p15="http://schemas.microsoft.com/office/powerpoint/2012/main" userId="Ru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80000" autoAdjust="0"/>
  </p:normalViewPr>
  <p:slideViewPr>
    <p:cSldViewPr showGuides="1">
      <p:cViewPr>
        <p:scale>
          <a:sx n="90" d="100"/>
          <a:sy n="90" d="100"/>
        </p:scale>
        <p:origin x="726" y="108"/>
      </p:cViewPr>
      <p:guideLst>
        <p:guide orient="horz" pos="2160"/>
        <p:guide pos="3839"/>
        <p:guide pos="1007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 dirty="0"/>
            <a:t>Chronological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/>
            <a:t>skills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Combination/hybrid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thly calendar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dd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ignature outline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 dirty="0"/>
            <a:t>Find a good template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/>
            <a:t>Use a resume builder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Make your printed copies look good.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st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hotocopier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ternet with solid fill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 dirty="0"/>
            <a:t>Word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/>
            <a:t>pdf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txt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folder with solid fill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10987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888862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94174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Chronological</a:t>
          </a:r>
        </a:p>
      </dsp:txBody>
      <dsp:txXfrm>
        <a:off x="194174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5811414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6070206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2705737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skills</a:t>
          </a:r>
        </a:p>
      </dsp:txBody>
      <dsp:txXfrm>
        <a:off x="2705737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3122549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3400427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5217300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500" kern="1200" dirty="0"/>
            <a:t>Combination/hybrid</a:t>
          </a:r>
        </a:p>
      </dsp:txBody>
      <dsp:txXfrm>
        <a:off x="5217300" y="1714200"/>
        <a:ext cx="21375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10987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888862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94174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 dirty="0"/>
            <a:t>Find a good template</a:t>
          </a:r>
        </a:p>
      </dsp:txBody>
      <dsp:txXfrm>
        <a:off x="194174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5811414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6070206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2705737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 dirty="0"/>
            <a:t>Use a resume builder</a:t>
          </a:r>
        </a:p>
      </dsp:txBody>
      <dsp:txXfrm>
        <a:off x="2705737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3122549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3400427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5217300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 dirty="0"/>
            <a:t>Make your printed copies look good.</a:t>
          </a:r>
        </a:p>
      </dsp:txBody>
      <dsp:txXfrm>
        <a:off x="5217300" y="1714200"/>
        <a:ext cx="21375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10987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888862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94174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4000" kern="1200" dirty="0"/>
            <a:t>Word</a:t>
          </a:r>
        </a:p>
      </dsp:txBody>
      <dsp:txXfrm>
        <a:off x="194174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5811414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6070206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2705737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4000" kern="1200" dirty="0"/>
            <a:t>pdf</a:t>
          </a:r>
        </a:p>
      </dsp:txBody>
      <dsp:txXfrm>
        <a:off x="2705737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3122549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3400427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5217300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4000" kern="1200" dirty="0"/>
            <a:t>txt</a:t>
          </a:r>
        </a:p>
      </dsp:txBody>
      <dsp:txXfrm>
        <a:off x="5217300" y="1714200"/>
        <a:ext cx="21375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Getting the Job You Really Want presentations for the seventh edition are brought to you by JIST Career Solutions, a leading provider of materials and technology that help build essential skills for career, academic, and life success.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09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A great cover letter can be very effective. In fact, in a survey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of human resources professionals, eighty-three percent said that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cover letters were important for their hiring decisions and that a great cover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letter could convince them to interview someone even if that person didn’t have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 very strong resume.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 great cover letter should be no more than one page long and should have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this structure:</a:t>
            </a: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Salutation. </a:t>
            </a:r>
            <a:r>
              <a:rPr lang="en-US" sz="1800" b="0" i="0" u="none" strike="noStrike" baseline="0" dirty="0">
                <a:latin typeface="MinionPro-Regular"/>
              </a:rPr>
              <a:t>Address your letter to someone by name, if possible. Call or email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get the name of the person who will be reviewing your resume and use it. </a:t>
            </a: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Introduction. </a:t>
            </a:r>
            <a:r>
              <a:rPr lang="en-US" sz="1800" b="0" i="0" u="none" strike="noStrike" baseline="0" dirty="0">
                <a:latin typeface="MinionPro-Regular"/>
              </a:rPr>
              <a:t>Provide an introductory paragraph that gets the reader’s attention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tells why you are writing. If you are applying for a job, clearly state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position you are applying for and how you learned about the opening.</a:t>
            </a: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Body. </a:t>
            </a:r>
            <a:r>
              <a:rPr lang="en-US" sz="1800" b="0" i="0" u="none" strike="noStrike" baseline="0" dirty="0">
                <a:latin typeface="MinionPro-Regular"/>
              </a:rPr>
              <a:t>The body of the letter can be several paragraphs long. Use this part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of the letter to explain how your skills match the employer’s needs. If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are applying in response to a job posting, you can list the job .</a:t>
            </a: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Conclusion. </a:t>
            </a:r>
            <a:r>
              <a:rPr lang="en-US" sz="1800" b="0" i="0" u="none" strike="noStrike" baseline="0" dirty="0">
                <a:latin typeface="MinionPro-Regular"/>
              </a:rPr>
              <a:t>End with a concluding paragraph that restates your interest in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working for the organization and closes by thanking the reader for their time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consideration.</a:t>
            </a: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Signature. </a:t>
            </a:r>
            <a:r>
              <a:rPr lang="en-US" sz="1800" b="0" i="0" u="none" strike="noStrike" baseline="0" dirty="0">
                <a:latin typeface="MinionPro-Regular"/>
              </a:rPr>
              <a:t>A written signature is not required, but if you want to add an extra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touch, you can scan your signature and insert a digital image of it. Include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contact information below your signature.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929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A career portfolio is a collection of documents and artifacts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placed in a binder or folder or some digital format such as a website or a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shared slideshow. It showcases your goals, skills, talents, values,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accomplishments. It often includes copies or records of your actual work,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sometimes in the form of charts, graphs, photos, business reports, customer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comments, or letters of recommendation.</a:t>
            </a:r>
            <a:endParaRPr lang="en-US" sz="1200" b="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78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A JIST card is a business networking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card or mini-resume that you can use in your job search.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JIST stands for “job information seeking and training.”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JIST Cards get right to the point by displaying the essential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information employers want to know about you.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8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Employers and recruiters go online to look for job candidates. You need to be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online too. The most popular career networking site is LinkedIn. It’s easy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create a free profile that you can use as your online resume. Like your resume,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LinkedIn profile should contain the following sections: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Summary.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Skills.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Experience.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Education.</a:t>
            </a: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37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The job search is all about marketing yourself to employers. This presentation will help you promote yourself using an effective cover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letter, resume, a mini-resume called a JIST Card, and a LinkedIn profile.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A resume is a one- or two-page summary</a:t>
            </a:r>
          </a:p>
          <a:p>
            <a:pPr algn="l"/>
            <a:r>
              <a:rPr lang="en-US" sz="1800" b="0" i="0" u="none" strike="noStrike" baseline="0" dirty="0" err="1">
                <a:latin typeface="MinionPro-Regular"/>
              </a:rPr>
              <a:t>ofyour</a:t>
            </a:r>
            <a:r>
              <a:rPr lang="en-US" sz="1800" b="0" i="0" u="none" strike="noStrike" baseline="0" dirty="0">
                <a:latin typeface="MinionPro-Regular"/>
              </a:rPr>
              <a:t> education, qualifications, and work experience. Like a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 application, your resume includes information employers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need to know when deciding whether you are a good fit for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job. But a resume is not just an informational document—it’s a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marketing tool. A great resume showcases your most important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“selling points” so that an employer who sees it will be motivated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call you for an interview.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36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There are no firm rules for writing a good resume. Every resume is different.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But here are some tips that are important in writing any resume: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1. </a:t>
            </a:r>
            <a:r>
              <a:rPr lang="en-US" sz="1800" b="1" i="0" u="none" strike="noStrike" baseline="0" dirty="0">
                <a:latin typeface="MinionPro-Bold"/>
              </a:rPr>
              <a:t>Write it yourself. </a:t>
            </a:r>
            <a:r>
              <a:rPr lang="en-US" sz="1800" b="0" i="0" u="none" strike="noStrike" baseline="0" dirty="0">
                <a:latin typeface="MinionPro-Regular"/>
              </a:rPr>
              <a:t>It’s fine to look at sample resumes to get ideas, but don’t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copy them word for word. Your resume is a reflection of who you are and what you can do. It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should also be tailored to the exact job you want. Use your own words as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much as possible.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2. </a:t>
            </a:r>
            <a:r>
              <a:rPr lang="en-US" sz="1800" b="1" i="0" u="none" strike="noStrike" baseline="0" dirty="0">
                <a:latin typeface="MinionPro-Bold"/>
              </a:rPr>
              <a:t>Make every word count </a:t>
            </a:r>
            <a:r>
              <a:rPr lang="en-US" sz="1800" b="0" i="0" u="none" strike="noStrike" baseline="0" dirty="0">
                <a:latin typeface="MinionPro-Regular"/>
              </a:rPr>
              <a:t>After you have written a first draft, edit it at least two more times. Shorter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is better. Identify the most important skills for the job you seek and make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sure they are included.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3. </a:t>
            </a:r>
            <a:r>
              <a:rPr lang="en-US" sz="1800" b="1" i="0" u="none" strike="noStrike" baseline="0" dirty="0">
                <a:latin typeface="MinionPro-Bold"/>
              </a:rPr>
              <a:t>Make it error free. </a:t>
            </a:r>
            <a:r>
              <a:rPr lang="en-US" sz="1800" b="0" i="0" u="none" strike="noStrike" baseline="0" dirty="0">
                <a:latin typeface="MinionPro-Regular"/>
              </a:rPr>
              <a:t>Just one error on your resume can create a negative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impression that could be enough to get you screened out. Ask someone else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check your resume for grammar and spelling errors. 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4. </a:t>
            </a:r>
            <a:r>
              <a:rPr lang="en-US" sz="1800" b="1" i="0" u="none" strike="noStrike" baseline="0" dirty="0">
                <a:latin typeface="MinionPro-Bold"/>
              </a:rPr>
              <a:t>Pay attention to format. </a:t>
            </a:r>
            <a:r>
              <a:rPr lang="en-US" sz="1800" b="0" i="0" u="none" strike="noStrike" baseline="0" dirty="0">
                <a:latin typeface="MinionPro-Regular"/>
              </a:rPr>
              <a:t>You want your resume to look good, with a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clean and simple design and format that are easily understood by both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human eyes and application tracking software..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5. </a:t>
            </a:r>
            <a:r>
              <a:rPr lang="en-US" sz="1800" b="1" i="0" u="none" strike="noStrike" baseline="0" dirty="0">
                <a:latin typeface="MinionPro-Bold"/>
              </a:rPr>
              <a:t>Stress your accomplishments. </a:t>
            </a:r>
            <a:r>
              <a:rPr lang="en-US" sz="1800" b="0" i="0" u="none" strike="noStrike" baseline="0" dirty="0">
                <a:latin typeface="MinionPro-Regular"/>
              </a:rPr>
              <a:t>A resume is no place to be humble.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Emphasize results. Give facts and numbers to support your accomplishments.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6. </a:t>
            </a:r>
            <a:r>
              <a:rPr lang="en-US" sz="1800" b="1" i="0" u="none" strike="noStrike" baseline="0" dirty="0">
                <a:latin typeface="MinionPro-Bold"/>
              </a:rPr>
              <a:t>Create a simple resume first. </a:t>
            </a:r>
            <a:r>
              <a:rPr lang="en-US" sz="1800" b="0" i="0" u="none" strike="noStrike" baseline="0" dirty="0">
                <a:latin typeface="MinionPro-Regular"/>
              </a:rPr>
              <a:t>Don’t delay your job search while working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 a “better” resume! Many job seekers spend time improving their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resume when they should be out looking for a job. A better approach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is to quickly do a simple, error-free resume and then actively look for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 job. You can work on a better version of your resume at night and 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weekends.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7. </a:t>
            </a:r>
            <a:r>
              <a:rPr lang="en-US" sz="1800" b="1" i="0" u="none" strike="noStrike" baseline="0" dirty="0">
                <a:latin typeface="MinionPro-Bold"/>
              </a:rPr>
              <a:t>Keep it lively. </a:t>
            </a:r>
            <a:r>
              <a:rPr lang="en-US" sz="1800" b="0" i="0" u="none" strike="noStrike" baseline="0" dirty="0">
                <a:latin typeface="MinionPro-Regular"/>
              </a:rPr>
              <a:t>Keep your resume short and interesting. Use action verbs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brief sentences.</a:t>
            </a:r>
            <a:endParaRPr lang="en-US" sz="1800" b="1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90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The traditional resume format is the </a:t>
            </a:r>
            <a:r>
              <a:rPr lang="en-US" sz="1800" b="0" i="1" u="none" strike="noStrike" baseline="0" dirty="0">
                <a:latin typeface="MinionPro-It"/>
              </a:rPr>
              <a:t>chronological resume</a:t>
            </a:r>
            <a:r>
              <a:rPr lang="en-US" sz="1800" b="0" i="0" u="none" strike="noStrike" baseline="0" dirty="0">
                <a:latin typeface="MinionPro-Regular"/>
              </a:rPr>
              <a:t>. It lists the jobs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you’ve held in reverse-chronological order, with the most recent or current job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first, and gives details about your experiences and accomplishments in each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job. 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Another type of resume is called a </a:t>
            </a:r>
            <a:r>
              <a:rPr lang="en-US" sz="1800" b="0" i="1" u="none" strike="noStrike" baseline="0" dirty="0">
                <a:latin typeface="MinionPro-It"/>
              </a:rPr>
              <a:t>skills resume </a:t>
            </a:r>
            <a:r>
              <a:rPr lang="en-US" sz="1800" b="0" i="0" u="none" strike="noStrike" baseline="0" dirty="0">
                <a:latin typeface="MinionPro-Regular"/>
              </a:rPr>
              <a:t>(also known as a </a:t>
            </a:r>
            <a:r>
              <a:rPr lang="en-US" sz="1800" b="0" i="1" u="none" strike="noStrike" baseline="0" dirty="0">
                <a:latin typeface="MinionPro-It"/>
              </a:rPr>
              <a:t>functional</a:t>
            </a:r>
          </a:p>
          <a:p>
            <a:pPr algn="l"/>
            <a:r>
              <a:rPr lang="en-US" sz="1800" b="0" i="1" u="none" strike="noStrike" baseline="0" dirty="0">
                <a:latin typeface="MinionPro-It"/>
              </a:rPr>
              <a:t>resume</a:t>
            </a:r>
            <a:r>
              <a:rPr lang="en-US" sz="1800" b="0" i="0" u="none" strike="noStrike" baseline="0" dirty="0">
                <a:latin typeface="MinionPro-Regular"/>
              </a:rPr>
              <a:t>). This type of resume lists the skills you have and places less emphasis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 the jobs you have held.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 today’s job market, it’s important to include both your job history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skills on your resume. To do this, use the </a:t>
            </a:r>
            <a:r>
              <a:rPr lang="en-US" sz="1800" b="0" i="1" u="none" strike="noStrike" baseline="0" dirty="0">
                <a:latin typeface="MinionPro-It"/>
              </a:rPr>
              <a:t>combination resume</a:t>
            </a:r>
            <a:r>
              <a:rPr lang="en-US" sz="1800" b="0" i="0" u="none" strike="noStrike" baseline="0" dirty="0">
                <a:latin typeface="MinionPro-Regular"/>
              </a:rPr>
              <a:t>, also known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as the </a:t>
            </a:r>
            <a:r>
              <a:rPr lang="en-US" sz="1800" b="0" i="1" u="none" strike="noStrike" baseline="0" dirty="0">
                <a:latin typeface="MinionPro-It"/>
              </a:rPr>
              <a:t>hybrid resume</a:t>
            </a:r>
            <a:r>
              <a:rPr lang="en-US" sz="1800" b="0" i="0" u="none" strike="noStrike" baseline="0" dirty="0">
                <a:latin typeface="MinionPro-Regular"/>
              </a:rPr>
              <a:t>. While it’s important to be aware that different resume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styles exist, the combination or hybrid resume is the most common type of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resume and is most preferred by employers.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9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When writing your resume, be sure to include the following information: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Name and contact information. </a:t>
            </a:r>
            <a:r>
              <a:rPr lang="en-US" sz="1800" b="0" i="0" u="none" strike="noStrike" baseline="0" dirty="0">
                <a:latin typeface="MinionPro-Regular"/>
              </a:rPr>
              <a:t>Use the name you are known by professionally.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 Include a phone number and an email address that you check regularly, and the address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of your professional profile online.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Personal summary. </a:t>
            </a:r>
            <a:r>
              <a:rPr lang="en-US" sz="1800" b="0" i="0" u="none" strike="noStrike" baseline="0" dirty="0">
                <a:latin typeface="MinionPro-Regular"/>
              </a:rPr>
              <a:t>Like the headline of a newspaper, the most important information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about you should appear at the top of the page. Make the most of this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valuable space by including a keyword-packed summary of your top skills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qualifications.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Key skills list. </a:t>
            </a:r>
            <a:r>
              <a:rPr lang="en-US" sz="1800" b="0" i="0" u="none" strike="noStrike" baseline="0" dirty="0">
                <a:latin typeface="MinionPro-Regular"/>
              </a:rPr>
              <a:t>Just below the summary, include a bulleted list of the most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important skills for the job. Call this section “Core Competencies” or “Key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Skills.” The list will be different for every job.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Education. </a:t>
            </a:r>
            <a:r>
              <a:rPr lang="en-US" sz="1800" b="0" i="0" u="none" strike="noStrike" baseline="0" dirty="0">
                <a:latin typeface="MinionPro-Regular"/>
              </a:rPr>
              <a:t>List job-related training and education, including military training.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Leave off your high school education after you have entered college. If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haven’t graduated yet, give the anticipated year.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Work experience. </a:t>
            </a:r>
            <a:r>
              <a:rPr lang="en-US" sz="1800" b="0" i="0" u="none" strike="noStrike" baseline="0" dirty="0">
                <a:latin typeface="MinionPro-Regular"/>
              </a:rPr>
              <a:t>List your most recent job first and work your way back.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can leave out jobs held long ago or not related to the job you want now. If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have little work experience, include volunteer work or other unpaid jobs.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Accomplishments. </a:t>
            </a:r>
            <a:r>
              <a:rPr lang="en-US" sz="1800" b="0" i="0" u="none" strike="noStrike" baseline="0" dirty="0">
                <a:latin typeface="MinionPro-Regular"/>
              </a:rPr>
              <a:t>An employer wants to know about the work you did well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other experiences you had. List the duties you accomplished for each job, using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action verbs to describe what you did.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Affiliations, Memberships, and Skills. </a:t>
            </a:r>
            <a:r>
              <a:rPr lang="en-US" sz="1800" b="0" i="0" u="none" strike="noStrike" baseline="0" dirty="0">
                <a:latin typeface="MinionPro-Regular"/>
              </a:rPr>
              <a:t>Include memberships or accomplishments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from other interests, such as your school activities or club roles. 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References. </a:t>
            </a:r>
            <a:r>
              <a:rPr lang="en-US" sz="1800" b="0" i="0" u="none" strike="noStrike" baseline="0" dirty="0">
                <a:latin typeface="MinionPro-Regular"/>
              </a:rPr>
              <a:t>Don’t list references on your resume. If employers want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them, they will ask. </a:t>
            </a:r>
            <a:endParaRPr lang="en-US" sz="1800" b="1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62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What you say in your resume is important, but so is how you present it. Here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are some brief tips that will help you create a superior resume after the writing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is done: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Find a good resume template. </a:t>
            </a:r>
            <a:r>
              <a:rPr lang="en-US" sz="1800" b="0" i="0" u="none" strike="noStrike" baseline="0" dirty="0">
                <a:latin typeface="MinionPro-Regular"/>
              </a:rPr>
              <a:t>A </a:t>
            </a:r>
            <a:r>
              <a:rPr lang="en-US" sz="1800" b="0" i="1" u="none" strike="noStrike" baseline="0" dirty="0">
                <a:latin typeface="MinionPro-It"/>
              </a:rPr>
              <a:t>template </a:t>
            </a:r>
            <a:r>
              <a:rPr lang="en-US" sz="1800" b="0" i="0" u="none" strike="noStrike" baseline="0" dirty="0">
                <a:latin typeface="MinionPro-Regular"/>
              </a:rPr>
              <a:t>is a document that is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preformatted, so you can type your own information into it and have a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professional-looking resume in a very short time. You can find free templates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online or in your word processor. 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Use a resume builder. </a:t>
            </a:r>
            <a:r>
              <a:rPr lang="en-US" sz="1800" b="0" i="0" u="none" strike="noStrike" baseline="0" dirty="0">
                <a:latin typeface="MinionPro-Regular"/>
              </a:rPr>
              <a:t>A resume builder can help you put your resume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together step by step. Most career websites offer a resume builder. You can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even find one to use on a smartphone.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Make your printed copies look good. </a:t>
            </a:r>
            <a:r>
              <a:rPr lang="en-US" sz="1800" b="0" i="0" u="none" strike="noStrike" baseline="0" dirty="0">
                <a:latin typeface="MinionPro-Regular"/>
              </a:rPr>
              <a:t>Although you’ll most often be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sharing your resume online, you may want to print copies to bring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interviews and networking events. For a professional touch, visit 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office-supply store or print shop and have your copies printed on high-quality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resume paper. 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46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During your job search, you will need to email your resume and submit it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online. You will likely also want to post your resume to employment sites.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most common formats requested are Word files, P-D-F files, and text-only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Files.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If an employer requests that you email a resume, ask which format is preferred.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Sometimes you will be asked to paste your resume directly into the body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of the email rather than sending it as an attachment.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616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Most companies use application tracking systems  to prescreen job applications.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software scans your resume and cover letter for keywords that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match the job description. The more keywords you include, the more likely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resume will be selected.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Keywords are words and phrases that are specific to the job you want.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Here are some ways to find and handle keywords on your resume: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Add a skills list. </a:t>
            </a:r>
            <a:r>
              <a:rPr lang="en-US" sz="1800" b="0" i="0" u="none" strike="noStrike" baseline="0" dirty="0">
                <a:latin typeface="MinionPro-Regular"/>
              </a:rPr>
              <a:t>A simple technique is to add a section to your resume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titled “Key Skills.” You can then add keywords that are not included elsewhere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 your resume.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Include all your important skill words. </a:t>
            </a:r>
            <a:r>
              <a:rPr lang="en-US" sz="1800" b="0" i="0" u="none" strike="noStrike" baseline="0" dirty="0">
                <a:latin typeface="MinionPro-Regular"/>
              </a:rPr>
              <a:t>Include the key skills you identified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 earlier chapters of this book.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Think like a prospective employer. </a:t>
            </a:r>
            <a:r>
              <a:rPr lang="en-US" sz="1800" b="0" i="0" u="none" strike="noStrike" baseline="0" dirty="0">
                <a:latin typeface="MinionPro-Regular"/>
              </a:rPr>
              <a:t>List the jobs you want. Then think of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keywords that employers are likely to use when searching for people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who best qualify for those jobs.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Review job descriptions. </a:t>
            </a:r>
            <a:r>
              <a:rPr lang="en-US" sz="1800" b="0" i="0" u="none" strike="noStrike" baseline="0" dirty="0">
                <a:latin typeface="MinionPro-Regular"/>
              </a:rPr>
              <a:t>Search online for job postings and job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descriptions to get ideas for your resume. 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Be specific. </a:t>
            </a:r>
            <a:r>
              <a:rPr lang="en-US" sz="1800" b="0" i="0" u="none" strike="noStrike" baseline="0" dirty="0">
                <a:latin typeface="MinionPro-Regular"/>
              </a:rPr>
              <a:t>List certifications and licenses, name any software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machines you can operate, and include jargon, abbreviations, or special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terms that an employer might use to find resumes for the jobs you want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Use action words. </a:t>
            </a:r>
            <a:r>
              <a:rPr lang="en-US" sz="1800" b="0" i="0" u="none" strike="noStrike" baseline="0" dirty="0">
                <a:latin typeface="MinionPro-Regular"/>
              </a:rPr>
              <a:t>Throughout your resume, use action verbs to describe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accomplishments.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76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5638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1218883" y="5638800"/>
            <a:ext cx="10969942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0212" y="6356351"/>
            <a:ext cx="34289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© JIST Publishing, Inc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 descr="A picture containing clipart&#10;&#10;Description automatically generated">
            <a:extLst>
              <a:ext uri="{FF2B5EF4-FFF2-40B4-BE49-F238E27FC236}">
                <a16:creationId xmlns:a16="http://schemas.microsoft.com/office/drawing/2014/main" id="{E614FF20-2643-4004-99D4-EDDBFD0B45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473" y="6007325"/>
            <a:ext cx="1129203" cy="3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412" y="6356351"/>
            <a:ext cx="33527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334" y="6356351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1216152" y="5638800"/>
            <a:ext cx="10972673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 descr="A picture containing clipart&#10;&#10;Description automatically generated">
            <a:extLst>
              <a:ext uri="{FF2B5EF4-FFF2-40B4-BE49-F238E27FC236}">
                <a16:creationId xmlns:a16="http://schemas.microsoft.com/office/drawing/2014/main" id="{648F9309-09DC-4AFE-BAC3-97DD148B31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960" y="6060028"/>
            <a:ext cx="958692" cy="29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231964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609012" y="6356351"/>
            <a:ext cx="196098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5019430" y="-136524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11972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04212" y="6356351"/>
            <a:ext cx="226578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3563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C9BFAC65-4BE6-4EDC-83B6-3BB02421FAF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9441" y="6512989"/>
            <a:ext cx="609439" cy="18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the Job You Really Want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Seventh Edition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i="0" u="none" strike="noStrike" baseline="0" dirty="0">
                <a:latin typeface="HelveticaNeueLTStd-MdCn"/>
              </a:rPr>
              <a:t>Cover Letters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10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CFCE10-9CA2-43D0-9979-49ECE4D1134F}"/>
              </a:ext>
            </a:extLst>
          </p:cNvPr>
          <p:cNvSpPr txBox="1"/>
          <p:nvPr/>
        </p:nvSpPr>
        <p:spPr>
          <a:xfrm>
            <a:off x="1827133" y="2090172"/>
            <a:ext cx="9144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000" b="0" i="0" u="none" strike="noStrike" baseline="0" dirty="0">
                <a:latin typeface="MinionPro-Regular"/>
              </a:rPr>
              <a:t>• Salutation</a:t>
            </a:r>
          </a:p>
          <a:p>
            <a:pPr algn="l"/>
            <a:r>
              <a:rPr lang="en-US" sz="4000" b="0" i="0" u="none" strike="noStrike" baseline="0" dirty="0">
                <a:latin typeface="MinionPro-Regular"/>
              </a:rPr>
              <a:t>• </a:t>
            </a:r>
            <a:r>
              <a:rPr lang="en-US" sz="4000" dirty="0">
                <a:latin typeface="MinionPro-Regular"/>
              </a:rPr>
              <a:t>Introduction</a:t>
            </a:r>
            <a:endParaRPr lang="en-US" sz="4000" b="0" i="0" u="none" strike="noStrike" baseline="0" dirty="0">
              <a:latin typeface="MinionPro-Regular"/>
            </a:endParaRPr>
          </a:p>
          <a:p>
            <a:pPr algn="l"/>
            <a:r>
              <a:rPr lang="en-US" sz="4000" b="0" i="0" u="none" strike="noStrike" baseline="0" dirty="0">
                <a:latin typeface="MinionPro-Regular"/>
              </a:rPr>
              <a:t>• Body</a:t>
            </a:r>
          </a:p>
          <a:p>
            <a:pPr algn="l"/>
            <a:r>
              <a:rPr lang="en-US" sz="4000" b="0" i="0" u="none" strike="noStrike" baseline="0" dirty="0">
                <a:latin typeface="MinionPro-Regular"/>
              </a:rPr>
              <a:t>• Conclusion</a:t>
            </a:r>
          </a:p>
          <a:p>
            <a:pPr algn="l"/>
            <a:r>
              <a:rPr lang="en-US" sz="4000" b="0" i="0" u="none" strike="noStrike" baseline="0" dirty="0">
                <a:latin typeface="MinionPro-Regular"/>
              </a:rPr>
              <a:t>• Signature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	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7018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b="0" i="0" u="none" strike="noStrike" baseline="0"/>
              <a:t>Create a Career Portfolio</a:t>
            </a:r>
            <a:endParaRPr lang="en-US" dirty="0"/>
          </a:p>
        </p:txBody>
      </p:sp>
      <p:pic>
        <p:nvPicPr>
          <p:cNvPr id="4" name="Picture 3" descr="Desk with productivity items">
            <a:extLst>
              <a:ext uri="{FF2B5EF4-FFF2-40B4-BE49-F238E27FC236}">
                <a16:creationId xmlns:a16="http://schemas.microsoft.com/office/drawing/2014/main" id="{CF47609C-2F0C-4874-A59D-F5E01A8A325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940" b="14940"/>
          <a:stretch/>
        </p:blipFill>
        <p:spPr>
          <a:xfrm>
            <a:off x="1593436" y="1600200"/>
            <a:ext cx="9782801" cy="4572000"/>
          </a:xfrm>
          <a:prstGeom prst="rect">
            <a:avLst/>
          </a:prstGeom>
          <a:noFill/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85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i="0" u="none" strike="noStrike" baseline="0" dirty="0">
                <a:latin typeface="HelveticaNeueLTStd-MdCn"/>
              </a:rPr>
              <a:t>Create a Networking Business Card:</a:t>
            </a:r>
            <a:br>
              <a:rPr lang="en-US" b="0" i="0" u="none" strike="noStrike" baseline="0" dirty="0">
                <a:latin typeface="HelveticaNeueLTStd-MdCn"/>
              </a:rPr>
            </a:br>
            <a:r>
              <a:rPr lang="en-US" b="0" i="0" u="none" strike="noStrike" baseline="0" dirty="0">
                <a:latin typeface="HelveticaNeueLTStd-MdCn"/>
              </a:rPr>
              <a:t>The JIST Card®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 descr="This image shows a sample JIST card.">
            <a:extLst>
              <a:ext uri="{FF2B5EF4-FFF2-40B4-BE49-F238E27FC236}">
                <a16:creationId xmlns:a16="http://schemas.microsoft.com/office/drawing/2014/main" id="{F714399A-5FA0-456E-810A-54CC931FA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432" y="1417637"/>
            <a:ext cx="8021169" cy="444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59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b="0" i="0" u="none" strike="noStrike" baseline="0" dirty="0"/>
              <a:t>Create a LinkedIn Profile: Your Online Resume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11" name="Picture 10" descr="This image shows an example LinkedIn Profile.">
            <a:extLst>
              <a:ext uri="{FF2B5EF4-FFF2-40B4-BE49-F238E27FC236}">
                <a16:creationId xmlns:a16="http://schemas.microsoft.com/office/drawing/2014/main" id="{042413E1-39F3-4B9C-A4AF-BFD276C63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800" y="1490392"/>
            <a:ext cx="10393225" cy="387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891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an Employer’s</a:t>
            </a:r>
            <a:br>
              <a:rPr lang="en-US" dirty="0"/>
            </a:br>
            <a:r>
              <a:rPr lang="en-US" dirty="0"/>
              <a:t>Attention with Your Resume,</a:t>
            </a:r>
            <a:br>
              <a:rPr lang="en-US" dirty="0"/>
            </a:br>
            <a:r>
              <a:rPr lang="en-US" dirty="0"/>
              <a:t>Cover Letter, LinkedIn</a:t>
            </a:r>
            <a:br>
              <a:rPr lang="en-US" dirty="0"/>
            </a:br>
            <a:r>
              <a:rPr lang="en-US" dirty="0"/>
              <a:t>Profile, and JIST Card</a:t>
            </a:r>
            <a:r>
              <a:rPr lang="en-US" sz="1800" dirty="0"/>
              <a:t>®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9</a:t>
            </a:r>
          </a:p>
        </p:txBody>
      </p:sp>
    </p:spTree>
    <p:extLst>
      <p:ext uri="{BB962C8B-B14F-4D97-AF65-F5344CB8AC3E}">
        <p14:creationId xmlns:p14="http://schemas.microsoft.com/office/powerpoint/2010/main" val="6579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Your Resume: A Marketing Tool That</a:t>
            </a:r>
            <a:br>
              <a:rPr lang="en-US" sz="4000" dirty="0"/>
            </a:br>
            <a:r>
              <a:rPr lang="en-US" sz="4000" dirty="0"/>
              <a:t>Gets You Interviews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3</a:t>
            </a:fld>
            <a:endParaRPr lang="en-US"/>
          </a:p>
        </p:txBody>
      </p:sp>
      <p:pic>
        <p:nvPicPr>
          <p:cNvPr id="44" name="Picture 43" descr="Person typing on laptop">
            <a:extLst>
              <a:ext uri="{FF2B5EF4-FFF2-40B4-BE49-F238E27FC236}">
                <a16:creationId xmlns:a16="http://schemas.microsoft.com/office/drawing/2014/main" id="{9D00457A-63AC-42AB-A0D2-2A45932E2C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427003" y="2342029"/>
            <a:ext cx="5944259" cy="334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4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Seven Tips for Writing a Resume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93631-A84C-48A5-A010-A2C43F4816C0}"/>
              </a:ext>
            </a:extLst>
          </p:cNvPr>
          <p:cNvSpPr txBox="1"/>
          <p:nvPr/>
        </p:nvSpPr>
        <p:spPr>
          <a:xfrm>
            <a:off x="1827212" y="2144222"/>
            <a:ext cx="9144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buAutoNum type="arabicPeriod"/>
            </a:pPr>
            <a:r>
              <a:rPr lang="en-US" sz="2400" b="0" i="0" u="none" strike="noStrike" baseline="0" dirty="0">
                <a:latin typeface="MinionPro-Regular"/>
              </a:rPr>
              <a:t>Write it yourself.</a:t>
            </a:r>
          </a:p>
          <a:p>
            <a:pPr marL="457200" indent="-457200" algn="l">
              <a:buAutoNum type="arabicPeriod"/>
            </a:pPr>
            <a:r>
              <a:rPr lang="en-US" sz="2400" b="0" i="0" u="none" strike="noStrike" baseline="0" dirty="0">
                <a:latin typeface="MinionPro-Regular"/>
              </a:rPr>
              <a:t>Make every word count.</a:t>
            </a:r>
          </a:p>
          <a:p>
            <a:pPr marL="457200" indent="-457200" algn="l">
              <a:buAutoNum type="arabicPeriod"/>
            </a:pPr>
            <a:r>
              <a:rPr lang="en-US" sz="2400" b="0" i="0" u="none" strike="noStrike" baseline="0" dirty="0">
                <a:latin typeface="MinionPro-Regular"/>
              </a:rPr>
              <a:t>Make it error free.</a:t>
            </a:r>
          </a:p>
          <a:p>
            <a:pPr marL="457200" indent="-457200" algn="l">
              <a:buAutoNum type="arabicPeriod"/>
            </a:pPr>
            <a:r>
              <a:rPr lang="en-US" sz="2400" b="0" i="0" u="none" strike="noStrike" baseline="0" dirty="0">
                <a:latin typeface="MinionPro-Regular"/>
              </a:rPr>
              <a:t>Pay attention to format.</a:t>
            </a:r>
          </a:p>
          <a:p>
            <a:pPr marL="457200" indent="-457200" algn="l">
              <a:buAutoNum type="arabicPeriod"/>
            </a:pPr>
            <a:r>
              <a:rPr lang="en-US" sz="2400" b="0" i="0" u="none" strike="noStrike" baseline="0" dirty="0">
                <a:latin typeface="MinionPro-Regular"/>
              </a:rPr>
              <a:t>Stress your accomplishments.</a:t>
            </a:r>
          </a:p>
          <a:p>
            <a:pPr marL="457200" indent="-457200" algn="l">
              <a:buAutoNum type="arabicPeriod"/>
            </a:pPr>
            <a:r>
              <a:rPr lang="en-US" sz="2400" b="0" i="0" u="none" strike="noStrike" baseline="0" dirty="0">
                <a:latin typeface="MinionPro-Regular"/>
              </a:rPr>
              <a:t>Create a simple resume first.</a:t>
            </a:r>
          </a:p>
          <a:p>
            <a:pPr marL="457200" indent="-457200" algn="l">
              <a:buAutoNum type="arabicPeriod"/>
            </a:pPr>
            <a:r>
              <a:rPr lang="en-US" sz="2400" b="0" i="0" u="none" strike="noStrike" baseline="0" dirty="0">
                <a:latin typeface="MinionPro-Regular"/>
              </a:rPr>
              <a:t>Keep it lively.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n-US" sz="4000" dirty="0"/>
              <a:t>The Best Resume Highlights Both Experience</a:t>
            </a:r>
            <a:br>
              <a:rPr lang="en-US" sz="4000" dirty="0"/>
            </a:br>
            <a:r>
              <a:rPr lang="en-US" sz="4000" dirty="0"/>
              <a:t>and Skills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D650AF22-88B9-48E0-A159-9799F6F354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901644"/>
              </p:ext>
            </p:extLst>
          </p:nvPr>
        </p:nvGraphicFramePr>
        <p:xfrm>
          <a:off x="2319924" y="2438400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387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Writing Your Resume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93631-A84C-48A5-A010-A2C43F4816C0}"/>
              </a:ext>
            </a:extLst>
          </p:cNvPr>
          <p:cNvSpPr txBox="1"/>
          <p:nvPr/>
        </p:nvSpPr>
        <p:spPr>
          <a:xfrm>
            <a:off x="1827212" y="2144222"/>
            <a:ext cx="91440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latin typeface="HelveticaNeueLTStd-MdCn"/>
              </a:rPr>
              <a:t>Name and contact information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latin typeface="MinionPro-Regular"/>
              </a:rPr>
              <a:t>Personal summary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latin typeface="MinionPro-Regular"/>
              </a:rPr>
              <a:t>Key skills list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latin typeface="MinionPro-Regular"/>
              </a:rPr>
              <a:t>Education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latin typeface="MinionPro-Regular"/>
              </a:rPr>
              <a:t>Work experience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latin typeface="HelveticaNeueLTStd-MdCn"/>
              </a:rPr>
              <a:t>Accomplishments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latin typeface="HelveticaNeueLTStd-MdCn"/>
              </a:rPr>
              <a:t>Affiliations, Memberships, and Skills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latin typeface="HelveticaNeueLTStd-MdCn"/>
              </a:rPr>
              <a:t>References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b="0" i="0" u="none" strike="noStrike" baseline="0" dirty="0">
              <a:latin typeface="HelveticaNeueLTStd-MdCn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656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dirty="0"/>
              <a:t>Designing and Producing a Resume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2D8F625C-DD4C-4BE7-AF36-E9ACBB4A26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0526817"/>
              </p:ext>
            </p:extLst>
          </p:nvPr>
        </p:nvGraphicFramePr>
        <p:xfrm>
          <a:off x="2319924" y="2438400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246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dirty="0"/>
              <a:t>Submitting Resumes Electronically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2D8F625C-DD4C-4BE7-AF36-E9ACBB4A26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0589141"/>
              </p:ext>
            </p:extLst>
          </p:nvPr>
        </p:nvGraphicFramePr>
        <p:xfrm>
          <a:off x="2319924" y="2438400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75279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i="0" u="none" strike="noStrike" baseline="0" dirty="0">
                <a:latin typeface="HelveticaNeueLTStd-MdCn"/>
              </a:rPr>
              <a:t>Keywords for Your Resume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9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CFCE10-9CA2-43D0-9979-49ECE4D1134F}"/>
              </a:ext>
            </a:extLst>
          </p:cNvPr>
          <p:cNvSpPr txBox="1"/>
          <p:nvPr/>
        </p:nvSpPr>
        <p:spPr>
          <a:xfrm>
            <a:off x="1640408" y="2274838"/>
            <a:ext cx="9144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600" b="0" i="0" u="none" strike="noStrike" baseline="0" dirty="0">
                <a:latin typeface="MinionPro-Regular"/>
              </a:rPr>
              <a:t>• Add a skills list</a:t>
            </a:r>
          </a:p>
          <a:p>
            <a:pPr algn="l"/>
            <a:r>
              <a:rPr lang="en-US" sz="3600" b="0" i="0" u="none" strike="noStrike" baseline="0" dirty="0">
                <a:latin typeface="MinionPro-Regular"/>
              </a:rPr>
              <a:t>• Include all your important skill words</a:t>
            </a:r>
          </a:p>
          <a:p>
            <a:pPr algn="l"/>
            <a:r>
              <a:rPr lang="en-US" sz="3600" b="0" i="0" u="none" strike="noStrike" baseline="0" dirty="0">
                <a:latin typeface="MinionPro-Regular"/>
              </a:rPr>
              <a:t>• Think like a prospective employer</a:t>
            </a:r>
          </a:p>
          <a:p>
            <a:pPr algn="l"/>
            <a:r>
              <a:rPr lang="en-US" sz="3600" b="0" i="0" u="none" strike="noStrike" baseline="0" dirty="0">
                <a:latin typeface="MinionPro-Regular"/>
              </a:rPr>
              <a:t>• Review job descriptions</a:t>
            </a:r>
          </a:p>
          <a:p>
            <a:pPr algn="l"/>
            <a:r>
              <a:rPr lang="en-US" sz="3600" b="0" i="0" u="none" strike="noStrike" baseline="0" dirty="0">
                <a:latin typeface="MinionPro-Regular"/>
              </a:rPr>
              <a:t>• Be specific</a:t>
            </a:r>
          </a:p>
          <a:p>
            <a:pPr algn="l"/>
            <a:r>
              <a:rPr lang="en-US" sz="3600" b="0" i="0" u="none" strike="noStrike" baseline="0" dirty="0">
                <a:latin typeface="MinionPro-Regular"/>
              </a:rPr>
              <a:t>• Use action words</a:t>
            </a:r>
          </a:p>
          <a:p>
            <a:pPr algn="l"/>
            <a:endParaRPr lang="en-US" sz="3600" b="0" i="0" u="none" strike="noStrike" baseline="0" dirty="0">
              <a:latin typeface="Minion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982368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17716</TotalTime>
  <Words>2276</Words>
  <Application>Microsoft Office PowerPoint</Application>
  <PresentationFormat>Custom</PresentationFormat>
  <Paragraphs>269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Euphemia</vt:lpstr>
      <vt:lpstr>HelveticaNeueLTStd-MdCn</vt:lpstr>
      <vt:lpstr>MinionPro-Bold</vt:lpstr>
      <vt:lpstr>MinionPro-It</vt:lpstr>
      <vt:lpstr>MinionPro-Regular</vt:lpstr>
      <vt:lpstr>Math 16x9</vt:lpstr>
      <vt:lpstr>Getting the Job You Really Want</vt:lpstr>
      <vt:lpstr>Getting an Employer’s Attention with Your Resume, Cover Letter, LinkedIn Profile, and JIST Card®</vt:lpstr>
      <vt:lpstr>Your Resume: A Marketing Tool That Gets You Interviews</vt:lpstr>
      <vt:lpstr>Seven Tips for Writing a Resume</vt:lpstr>
      <vt:lpstr>The Best Resume Highlights Both Experience and Skills</vt:lpstr>
      <vt:lpstr>Writing Your Resume</vt:lpstr>
      <vt:lpstr>Designing and Producing a Resume</vt:lpstr>
      <vt:lpstr>Submitting Resumes Electronically</vt:lpstr>
      <vt:lpstr>Keywords for Your Resume</vt:lpstr>
      <vt:lpstr>Cover Letters</vt:lpstr>
      <vt:lpstr>Create a Career Portfolio</vt:lpstr>
      <vt:lpstr>Create a Networking Business Card: The JIST Card®</vt:lpstr>
      <vt:lpstr>Create a LinkedIn Profile: Your Online Resume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the Job You Really Want</dc:title>
  <dc:creator>Jennifer Gehlhar</dc:creator>
  <cp:lastModifiedBy>Brian Farrey-Latz</cp:lastModifiedBy>
  <cp:revision>42</cp:revision>
  <dcterms:created xsi:type="dcterms:W3CDTF">2019-08-15T19:51:40Z</dcterms:created>
  <dcterms:modified xsi:type="dcterms:W3CDTF">2021-09-08T19:44:28Z</dcterms:modified>
</cp:coreProperties>
</file>