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68" r:id="rId3"/>
    <p:sldId id="270" r:id="rId4"/>
    <p:sldId id="260" r:id="rId5"/>
    <p:sldId id="271" r:id="rId6"/>
    <p:sldId id="281" r:id="rId7"/>
    <p:sldId id="285" r:id="rId8"/>
    <p:sldId id="282" r:id="rId9"/>
    <p:sldId id="283" r:id="rId10"/>
    <p:sldId id="284" r:id="rId11"/>
    <p:sldId id="286" r:id="rId12"/>
    <p:sldId id="287" r:id="rId13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5" pos="3839">
          <p15:clr>
            <a:srgbClr val="A4A3A4"/>
          </p15:clr>
        </p15:guide>
        <p15:guide id="6" pos="100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uth" initials="R" lastIdx="3" clrIdx="0">
    <p:extLst>
      <p:ext uri="{19B8F6BF-5375-455C-9EA6-DF929625EA0E}">
        <p15:presenceInfo xmlns:p15="http://schemas.microsoft.com/office/powerpoint/2012/main" userId="Ruth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73A0DAA-6AF3-43AB-8588-CEC1D06C72B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6" autoAdjust="0"/>
    <p:restoredTop sz="80000" autoAdjust="0"/>
  </p:normalViewPr>
  <p:slideViewPr>
    <p:cSldViewPr showGuides="1">
      <p:cViewPr varScale="1">
        <p:scale>
          <a:sx n="91" d="100"/>
          <a:sy n="91" d="100"/>
        </p:scale>
        <p:origin x="516" y="84"/>
      </p:cViewPr>
      <p:guideLst>
        <p:guide orient="horz" pos="2160"/>
        <p:guide pos="3839"/>
        <p:guide pos="1007"/>
      </p:guideLst>
    </p:cSldViewPr>
  </p:slideViewPr>
  <p:notesTextViewPr>
    <p:cViewPr>
      <p:scale>
        <a:sx n="75" d="100"/>
        <a:sy n="75" d="100"/>
      </p:scale>
      <p:origin x="0" y="0"/>
    </p:cViewPr>
  </p:notesTextViewPr>
  <p:notesViewPr>
    <p:cSldViewPr showGuides="1">
      <p:cViewPr varScale="1">
        <p:scale>
          <a:sx n="63" d="100"/>
          <a:sy n="63" d="100"/>
        </p:scale>
        <p:origin x="2838" y="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svg"/></Relationships>
</file>

<file path=ppt/diagrams/_rels/data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svg"/><Relationship Id="rId1" Type="http://schemas.openxmlformats.org/officeDocument/2006/relationships/image" Target="../media/image9.pn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svg"/><Relationship Id="rId1" Type="http://schemas.openxmlformats.org/officeDocument/2006/relationships/image" Target="../media/image14.png"/><Relationship Id="rId4" Type="http://schemas.openxmlformats.org/officeDocument/2006/relationships/image" Target="../media/image17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svg"/></Relationships>
</file>

<file path=ppt/diagrams/_rels/drawing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svg"/><Relationship Id="rId1" Type="http://schemas.openxmlformats.org/officeDocument/2006/relationships/image" Target="../media/image9.pn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svg"/><Relationship Id="rId1" Type="http://schemas.openxmlformats.org/officeDocument/2006/relationships/image" Target="../media/image14.png"/><Relationship Id="rId4" Type="http://schemas.openxmlformats.org/officeDocument/2006/relationships/image" Target="../media/image17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CF9C4A3-013E-4E9D-81DD-15A421FE32FA}" type="doc">
      <dgm:prSet loTypeId="urn:microsoft.com/office/officeart/2018/5/layout/IconCircleLabelList" loCatId="icon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DB939FB8-09A8-47A0-8F6B-B9DFE0CF2579}">
      <dgm:prSet/>
      <dgm:spPr/>
      <dgm:t>
        <a:bodyPr/>
        <a:lstStyle/>
        <a:p>
          <a:pPr>
            <a:defRPr cap="all"/>
          </a:pPr>
          <a:r>
            <a:rPr lang="en-US" dirty="0"/>
            <a:t>First level connection</a:t>
          </a:r>
        </a:p>
      </dgm:t>
    </dgm:pt>
    <dgm:pt modelId="{74EEF8CC-3B42-4C4B-8B20-CAF046D633D7}" type="parTrans" cxnId="{3A2E65A0-15DE-4249-AD1C-C644F0640628}">
      <dgm:prSet/>
      <dgm:spPr/>
      <dgm:t>
        <a:bodyPr/>
        <a:lstStyle/>
        <a:p>
          <a:endParaRPr lang="en-US"/>
        </a:p>
      </dgm:t>
    </dgm:pt>
    <dgm:pt modelId="{7BEC57DE-0B22-4CAB-B848-45BF1B357698}" type="sibTrans" cxnId="{3A2E65A0-15DE-4249-AD1C-C644F0640628}">
      <dgm:prSet/>
      <dgm:spPr/>
      <dgm:t>
        <a:bodyPr/>
        <a:lstStyle/>
        <a:p>
          <a:endParaRPr lang="en-US"/>
        </a:p>
      </dgm:t>
    </dgm:pt>
    <dgm:pt modelId="{DF993679-F425-4C29-8E4C-BE15BC76C968}">
      <dgm:prSet/>
      <dgm:spPr/>
      <dgm:t>
        <a:bodyPr/>
        <a:lstStyle/>
        <a:p>
          <a:pPr>
            <a:defRPr cap="all"/>
          </a:pPr>
          <a:r>
            <a:rPr lang="en-US" dirty="0"/>
            <a:t>Second level connections</a:t>
          </a:r>
        </a:p>
      </dgm:t>
    </dgm:pt>
    <dgm:pt modelId="{BC8651EE-9AB3-4264-9997-C8F523B1004C}" type="parTrans" cxnId="{EE76FC7F-CE9A-4E83-BA06-AFFBA00897B2}">
      <dgm:prSet/>
      <dgm:spPr/>
      <dgm:t>
        <a:bodyPr/>
        <a:lstStyle/>
        <a:p>
          <a:endParaRPr lang="en-US"/>
        </a:p>
      </dgm:t>
    </dgm:pt>
    <dgm:pt modelId="{B5823A11-7ECB-4AF6-A0DA-DD2D3909DDA8}" type="sibTrans" cxnId="{EE76FC7F-CE9A-4E83-BA06-AFFBA00897B2}">
      <dgm:prSet/>
      <dgm:spPr/>
      <dgm:t>
        <a:bodyPr/>
        <a:lstStyle/>
        <a:p>
          <a:endParaRPr lang="en-US"/>
        </a:p>
      </dgm:t>
    </dgm:pt>
    <dgm:pt modelId="{EE3C52C3-984A-4700-91A9-B87E922A60E7}">
      <dgm:prSet/>
      <dgm:spPr/>
      <dgm:t>
        <a:bodyPr/>
        <a:lstStyle/>
        <a:p>
          <a:pPr>
            <a:defRPr cap="all"/>
          </a:pPr>
          <a:r>
            <a:rPr lang="en-US" dirty="0"/>
            <a:t>Third level connections</a:t>
          </a:r>
        </a:p>
      </dgm:t>
    </dgm:pt>
    <dgm:pt modelId="{7FF8EAA1-C0CF-4311-8A55-8FF57DAAD53C}" type="parTrans" cxnId="{634CAA56-5087-4484-A53C-CD624834D5B2}">
      <dgm:prSet/>
      <dgm:spPr/>
      <dgm:t>
        <a:bodyPr/>
        <a:lstStyle/>
        <a:p>
          <a:endParaRPr lang="en-US"/>
        </a:p>
      </dgm:t>
    </dgm:pt>
    <dgm:pt modelId="{C2095A92-9B07-4B22-BF1F-14E0C5DA1FE1}" type="sibTrans" cxnId="{634CAA56-5087-4484-A53C-CD624834D5B2}">
      <dgm:prSet/>
      <dgm:spPr/>
      <dgm:t>
        <a:bodyPr/>
        <a:lstStyle/>
        <a:p>
          <a:endParaRPr lang="en-US"/>
        </a:p>
      </dgm:t>
    </dgm:pt>
    <dgm:pt modelId="{5AA64AEF-DBC4-4D1B-909B-CC58F8349F55}" type="pres">
      <dgm:prSet presAssocID="{0CF9C4A3-013E-4E9D-81DD-15A421FE32FA}" presName="root" presStyleCnt="0">
        <dgm:presLayoutVars>
          <dgm:dir/>
          <dgm:resizeHandles val="exact"/>
        </dgm:presLayoutVars>
      </dgm:prSet>
      <dgm:spPr/>
    </dgm:pt>
    <dgm:pt modelId="{03A3DF25-1638-459E-BCD7-E93EB6D6F536}" type="pres">
      <dgm:prSet presAssocID="{DB939FB8-09A8-47A0-8F6B-B9DFE0CF2579}" presName="compNode" presStyleCnt="0"/>
      <dgm:spPr/>
    </dgm:pt>
    <dgm:pt modelId="{0B8C32AB-D266-4E37-937E-D6EBC681E85E}" type="pres">
      <dgm:prSet presAssocID="{DB939FB8-09A8-47A0-8F6B-B9DFE0CF2579}" presName="iconBgRect" presStyleLbl="bgShp" presStyleIdx="0" presStyleCnt="3"/>
      <dgm:spPr/>
    </dgm:pt>
    <dgm:pt modelId="{764A1DFB-5ED7-479E-9725-163DA10DCC9F}" type="pres">
      <dgm:prSet presAssocID="{DB939FB8-09A8-47A0-8F6B-B9DFE0CF2579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an with solid fill"/>
        </a:ext>
      </dgm:extLst>
    </dgm:pt>
    <dgm:pt modelId="{448B2E76-230E-4809-8889-8475B25F096E}" type="pres">
      <dgm:prSet presAssocID="{DB939FB8-09A8-47A0-8F6B-B9DFE0CF2579}" presName="spaceRect" presStyleCnt="0"/>
      <dgm:spPr/>
    </dgm:pt>
    <dgm:pt modelId="{4818AD74-3E89-4BBF-BC44-79047DD4ABF6}" type="pres">
      <dgm:prSet presAssocID="{DB939FB8-09A8-47A0-8F6B-B9DFE0CF2579}" presName="textRect" presStyleLbl="revTx" presStyleIdx="0" presStyleCnt="3">
        <dgm:presLayoutVars>
          <dgm:chMax val="1"/>
          <dgm:chPref val="1"/>
        </dgm:presLayoutVars>
      </dgm:prSet>
      <dgm:spPr/>
    </dgm:pt>
    <dgm:pt modelId="{51B9A2AE-8F85-4280-BFF7-6F8ECE420799}" type="pres">
      <dgm:prSet presAssocID="{7BEC57DE-0B22-4CAB-B848-45BF1B357698}" presName="sibTrans" presStyleCnt="0"/>
      <dgm:spPr/>
    </dgm:pt>
    <dgm:pt modelId="{F4697A98-74B3-42FA-AEB1-67345DE55E5F}" type="pres">
      <dgm:prSet presAssocID="{DF993679-F425-4C29-8E4C-BE15BC76C968}" presName="compNode" presStyleCnt="0"/>
      <dgm:spPr/>
    </dgm:pt>
    <dgm:pt modelId="{210C936A-A8BB-4DC8-9958-5C07F1CFF127}" type="pres">
      <dgm:prSet presAssocID="{DF993679-F425-4C29-8E4C-BE15BC76C968}" presName="iconBgRect" presStyleLbl="bgShp" presStyleIdx="1" presStyleCnt="3" custLinFactX="100000" custLinFactNeighborX="106221" custLinFactNeighborY="-5297"/>
      <dgm:spPr/>
    </dgm:pt>
    <dgm:pt modelId="{9AD6DD53-D62E-4A20-9B48-F9904DCC1143}" type="pres">
      <dgm:prSet presAssocID="{DF993679-F425-4C29-8E4C-BE15BC76C968}" presName="iconRect" presStyleLbl="node1" presStyleIdx="1" presStyleCnt="3" custLinFactX="156863" custLinFactNeighborX="200000" custLinFactNeighborY="-8429"/>
      <dgm:spPr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Group of women with solid fill"/>
        </a:ext>
      </dgm:extLst>
    </dgm:pt>
    <dgm:pt modelId="{1F491BFF-FD86-4BBE-ACAB-4C8ED6BD64CB}" type="pres">
      <dgm:prSet presAssocID="{DF993679-F425-4C29-8E4C-BE15BC76C968}" presName="spaceRect" presStyleCnt="0"/>
      <dgm:spPr/>
    </dgm:pt>
    <dgm:pt modelId="{C2F4D75C-3E3E-4C15-AF61-5BF076051448}" type="pres">
      <dgm:prSet presAssocID="{DF993679-F425-4C29-8E4C-BE15BC76C968}" presName="textRect" presStyleLbl="revTx" presStyleIdx="1" presStyleCnt="3">
        <dgm:presLayoutVars>
          <dgm:chMax val="1"/>
          <dgm:chPref val="1"/>
        </dgm:presLayoutVars>
      </dgm:prSet>
      <dgm:spPr/>
    </dgm:pt>
    <dgm:pt modelId="{5C038BD5-5964-4D6F-BF98-0B363E65B88C}" type="pres">
      <dgm:prSet presAssocID="{B5823A11-7ECB-4AF6-A0DA-DD2D3909DDA8}" presName="sibTrans" presStyleCnt="0"/>
      <dgm:spPr/>
    </dgm:pt>
    <dgm:pt modelId="{02946367-8847-495E-AE7F-7D1189C725B3}" type="pres">
      <dgm:prSet presAssocID="{EE3C52C3-984A-4700-91A9-B87E922A60E7}" presName="compNode" presStyleCnt="0"/>
      <dgm:spPr/>
    </dgm:pt>
    <dgm:pt modelId="{9F3EA983-ECE0-48BA-A89D-694FBCFA07E7}" type="pres">
      <dgm:prSet presAssocID="{EE3C52C3-984A-4700-91A9-B87E922A60E7}" presName="iconBgRect" presStyleLbl="bgShp" presStyleIdx="2" presStyleCnt="3" custLinFactX="-92623" custLinFactNeighborX="-100000" custLinFactNeighborY="3412"/>
      <dgm:spPr/>
    </dgm:pt>
    <dgm:pt modelId="{0C1B8059-B737-40A6-874F-90DABED303B9}" type="pres">
      <dgm:prSet presAssocID="{EE3C52C3-984A-4700-91A9-B87E922A60E7}" presName="iconRect" presStyleLbl="node1" presStyleIdx="2" presStyleCnt="3" custLinFactX="-135714" custLinFactNeighborX="-200000" custLinFactNeighborY="13076"/>
      <dgm:spPr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ocial distancing outline"/>
        </a:ext>
      </dgm:extLst>
    </dgm:pt>
    <dgm:pt modelId="{2787C736-2783-4E99-A3D8-D06801CA71FE}" type="pres">
      <dgm:prSet presAssocID="{EE3C52C3-984A-4700-91A9-B87E922A60E7}" presName="spaceRect" presStyleCnt="0"/>
      <dgm:spPr/>
    </dgm:pt>
    <dgm:pt modelId="{52A0EB5E-4BDF-4548-9362-C621E8B7D8A9}" type="pres">
      <dgm:prSet presAssocID="{EE3C52C3-984A-4700-91A9-B87E922A60E7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B92F0A73-83FB-45AC-BD2A-BD2E84BEF77B}" type="presOf" srcId="{DB939FB8-09A8-47A0-8F6B-B9DFE0CF2579}" destId="{4818AD74-3E89-4BBF-BC44-79047DD4ABF6}" srcOrd="0" destOrd="0" presId="urn:microsoft.com/office/officeart/2018/5/layout/IconCircleLabelList"/>
    <dgm:cxn modelId="{634CAA56-5087-4484-A53C-CD624834D5B2}" srcId="{0CF9C4A3-013E-4E9D-81DD-15A421FE32FA}" destId="{EE3C52C3-984A-4700-91A9-B87E922A60E7}" srcOrd="2" destOrd="0" parTransId="{7FF8EAA1-C0CF-4311-8A55-8FF57DAAD53C}" sibTransId="{C2095A92-9B07-4B22-BF1F-14E0C5DA1FE1}"/>
    <dgm:cxn modelId="{EE76FC7F-CE9A-4E83-BA06-AFFBA00897B2}" srcId="{0CF9C4A3-013E-4E9D-81DD-15A421FE32FA}" destId="{DF993679-F425-4C29-8E4C-BE15BC76C968}" srcOrd="1" destOrd="0" parTransId="{BC8651EE-9AB3-4264-9997-C8F523B1004C}" sibTransId="{B5823A11-7ECB-4AF6-A0DA-DD2D3909DDA8}"/>
    <dgm:cxn modelId="{77D6889D-2B70-4F81-A5ED-E42FED641B87}" type="presOf" srcId="{EE3C52C3-984A-4700-91A9-B87E922A60E7}" destId="{52A0EB5E-4BDF-4548-9362-C621E8B7D8A9}" srcOrd="0" destOrd="0" presId="urn:microsoft.com/office/officeart/2018/5/layout/IconCircleLabelList"/>
    <dgm:cxn modelId="{3A2E65A0-15DE-4249-AD1C-C644F0640628}" srcId="{0CF9C4A3-013E-4E9D-81DD-15A421FE32FA}" destId="{DB939FB8-09A8-47A0-8F6B-B9DFE0CF2579}" srcOrd="0" destOrd="0" parTransId="{74EEF8CC-3B42-4C4B-8B20-CAF046D633D7}" sibTransId="{7BEC57DE-0B22-4CAB-B848-45BF1B357698}"/>
    <dgm:cxn modelId="{B738FBAB-3045-42FE-B4A9-B5AE6F271758}" type="presOf" srcId="{DF993679-F425-4C29-8E4C-BE15BC76C968}" destId="{C2F4D75C-3E3E-4C15-AF61-5BF076051448}" srcOrd="0" destOrd="0" presId="urn:microsoft.com/office/officeart/2018/5/layout/IconCircleLabelList"/>
    <dgm:cxn modelId="{0EC3A5FB-C59A-483E-A24A-6A6CF0DBCD7C}" type="presOf" srcId="{0CF9C4A3-013E-4E9D-81DD-15A421FE32FA}" destId="{5AA64AEF-DBC4-4D1B-909B-CC58F8349F55}" srcOrd="0" destOrd="0" presId="urn:microsoft.com/office/officeart/2018/5/layout/IconCircleLabelList"/>
    <dgm:cxn modelId="{D4FE5CC2-151C-4330-8329-E3AA89BD6D26}" type="presParOf" srcId="{5AA64AEF-DBC4-4D1B-909B-CC58F8349F55}" destId="{03A3DF25-1638-459E-BCD7-E93EB6D6F536}" srcOrd="0" destOrd="0" presId="urn:microsoft.com/office/officeart/2018/5/layout/IconCircleLabelList"/>
    <dgm:cxn modelId="{C626D05E-671D-40E5-8BB4-F3794C2670EA}" type="presParOf" srcId="{03A3DF25-1638-459E-BCD7-E93EB6D6F536}" destId="{0B8C32AB-D266-4E37-937E-D6EBC681E85E}" srcOrd="0" destOrd="0" presId="urn:microsoft.com/office/officeart/2018/5/layout/IconCircleLabelList"/>
    <dgm:cxn modelId="{0E2B278B-D8D2-4A96-ACA8-50A9314DE7BD}" type="presParOf" srcId="{03A3DF25-1638-459E-BCD7-E93EB6D6F536}" destId="{764A1DFB-5ED7-479E-9725-163DA10DCC9F}" srcOrd="1" destOrd="0" presId="urn:microsoft.com/office/officeart/2018/5/layout/IconCircleLabelList"/>
    <dgm:cxn modelId="{C5358A70-7135-42B8-B093-1D7DD26B4096}" type="presParOf" srcId="{03A3DF25-1638-459E-BCD7-E93EB6D6F536}" destId="{448B2E76-230E-4809-8889-8475B25F096E}" srcOrd="2" destOrd="0" presId="urn:microsoft.com/office/officeart/2018/5/layout/IconCircleLabelList"/>
    <dgm:cxn modelId="{4AB17F20-8936-49E0-A352-58BB24C4FECC}" type="presParOf" srcId="{03A3DF25-1638-459E-BCD7-E93EB6D6F536}" destId="{4818AD74-3E89-4BBF-BC44-79047DD4ABF6}" srcOrd="3" destOrd="0" presId="urn:microsoft.com/office/officeart/2018/5/layout/IconCircleLabelList"/>
    <dgm:cxn modelId="{AFF72D9B-4749-4B59-8F4C-BCEC25669D7F}" type="presParOf" srcId="{5AA64AEF-DBC4-4D1B-909B-CC58F8349F55}" destId="{51B9A2AE-8F85-4280-BFF7-6F8ECE420799}" srcOrd="1" destOrd="0" presId="urn:microsoft.com/office/officeart/2018/5/layout/IconCircleLabelList"/>
    <dgm:cxn modelId="{33583230-9B9F-459F-88D8-FC4B0792C00F}" type="presParOf" srcId="{5AA64AEF-DBC4-4D1B-909B-CC58F8349F55}" destId="{F4697A98-74B3-42FA-AEB1-67345DE55E5F}" srcOrd="2" destOrd="0" presId="urn:microsoft.com/office/officeart/2018/5/layout/IconCircleLabelList"/>
    <dgm:cxn modelId="{9A7FF67D-2069-415E-A8A0-A81DDFC5C58F}" type="presParOf" srcId="{F4697A98-74B3-42FA-AEB1-67345DE55E5F}" destId="{210C936A-A8BB-4DC8-9958-5C07F1CFF127}" srcOrd="0" destOrd="0" presId="urn:microsoft.com/office/officeart/2018/5/layout/IconCircleLabelList"/>
    <dgm:cxn modelId="{9E0CA2EB-793E-4619-8583-303571DFA59C}" type="presParOf" srcId="{F4697A98-74B3-42FA-AEB1-67345DE55E5F}" destId="{9AD6DD53-D62E-4A20-9B48-F9904DCC1143}" srcOrd="1" destOrd="0" presId="urn:microsoft.com/office/officeart/2018/5/layout/IconCircleLabelList"/>
    <dgm:cxn modelId="{680337F5-9E2D-4476-B893-1E9A14F3E005}" type="presParOf" srcId="{F4697A98-74B3-42FA-AEB1-67345DE55E5F}" destId="{1F491BFF-FD86-4BBE-ACAB-4C8ED6BD64CB}" srcOrd="2" destOrd="0" presId="urn:microsoft.com/office/officeart/2018/5/layout/IconCircleLabelList"/>
    <dgm:cxn modelId="{B468C1DC-9D15-4708-BE5C-0B9454BA23BB}" type="presParOf" srcId="{F4697A98-74B3-42FA-AEB1-67345DE55E5F}" destId="{C2F4D75C-3E3E-4C15-AF61-5BF076051448}" srcOrd="3" destOrd="0" presId="urn:microsoft.com/office/officeart/2018/5/layout/IconCircleLabelList"/>
    <dgm:cxn modelId="{74E2D9B3-269E-4EA6-B3D7-5115AB455E3B}" type="presParOf" srcId="{5AA64AEF-DBC4-4D1B-909B-CC58F8349F55}" destId="{5C038BD5-5964-4D6F-BF98-0B363E65B88C}" srcOrd="3" destOrd="0" presId="urn:microsoft.com/office/officeart/2018/5/layout/IconCircleLabelList"/>
    <dgm:cxn modelId="{FE53B0A9-C469-4653-AE25-8D6A34F7BBF4}" type="presParOf" srcId="{5AA64AEF-DBC4-4D1B-909B-CC58F8349F55}" destId="{02946367-8847-495E-AE7F-7D1189C725B3}" srcOrd="4" destOrd="0" presId="urn:microsoft.com/office/officeart/2018/5/layout/IconCircleLabelList"/>
    <dgm:cxn modelId="{D1C24A7C-65ED-4A41-9628-B23499428562}" type="presParOf" srcId="{02946367-8847-495E-AE7F-7D1189C725B3}" destId="{9F3EA983-ECE0-48BA-A89D-694FBCFA07E7}" srcOrd="0" destOrd="0" presId="urn:microsoft.com/office/officeart/2018/5/layout/IconCircleLabelList"/>
    <dgm:cxn modelId="{A1DA52B8-1DF8-4AC8-9DCF-34E0BED4FA3E}" type="presParOf" srcId="{02946367-8847-495E-AE7F-7D1189C725B3}" destId="{0C1B8059-B737-40A6-874F-90DABED303B9}" srcOrd="1" destOrd="0" presId="urn:microsoft.com/office/officeart/2018/5/layout/IconCircleLabelList"/>
    <dgm:cxn modelId="{E2DF3388-C1DD-4699-8EEC-B68A4FA53952}" type="presParOf" srcId="{02946367-8847-495E-AE7F-7D1189C725B3}" destId="{2787C736-2783-4E99-A3D8-D06801CA71FE}" srcOrd="2" destOrd="0" presId="urn:microsoft.com/office/officeart/2018/5/layout/IconCircleLabelList"/>
    <dgm:cxn modelId="{A4C9C15E-A4D8-4B6A-972A-CD279E2E8209}" type="presParOf" srcId="{02946367-8847-495E-AE7F-7D1189C725B3}" destId="{52A0EB5E-4BDF-4548-9362-C621E8B7D8A9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CF9C4A3-013E-4E9D-81DD-15A421FE32FA}" type="doc">
      <dgm:prSet loTypeId="urn:microsoft.com/office/officeart/2018/5/layout/IconCircleLabelList" loCatId="icon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DB939FB8-09A8-47A0-8F6B-B9DFE0CF2579}">
      <dgm:prSet/>
      <dgm:spPr/>
      <dgm:t>
        <a:bodyPr/>
        <a:lstStyle/>
        <a:p>
          <a:pPr>
            <a:defRPr cap="all"/>
          </a:pPr>
          <a:r>
            <a:rPr lang="en-US" dirty="0"/>
            <a:t>Twitter</a:t>
          </a:r>
        </a:p>
      </dgm:t>
    </dgm:pt>
    <dgm:pt modelId="{74EEF8CC-3B42-4C4B-8B20-CAF046D633D7}" type="parTrans" cxnId="{3A2E65A0-15DE-4249-AD1C-C644F0640628}">
      <dgm:prSet/>
      <dgm:spPr/>
      <dgm:t>
        <a:bodyPr/>
        <a:lstStyle/>
        <a:p>
          <a:endParaRPr lang="en-US"/>
        </a:p>
      </dgm:t>
    </dgm:pt>
    <dgm:pt modelId="{7BEC57DE-0B22-4CAB-B848-45BF1B357698}" type="sibTrans" cxnId="{3A2E65A0-15DE-4249-AD1C-C644F0640628}">
      <dgm:prSet/>
      <dgm:spPr/>
      <dgm:t>
        <a:bodyPr/>
        <a:lstStyle/>
        <a:p>
          <a:endParaRPr lang="en-US"/>
        </a:p>
      </dgm:t>
    </dgm:pt>
    <dgm:pt modelId="{DF993679-F425-4C29-8E4C-BE15BC76C968}">
      <dgm:prSet/>
      <dgm:spPr/>
      <dgm:t>
        <a:bodyPr/>
        <a:lstStyle/>
        <a:p>
          <a:pPr>
            <a:defRPr cap="all"/>
          </a:pPr>
          <a:r>
            <a:rPr lang="en-US" dirty="0" err="1"/>
            <a:t>facebook</a:t>
          </a:r>
          <a:endParaRPr lang="en-US" dirty="0"/>
        </a:p>
      </dgm:t>
    </dgm:pt>
    <dgm:pt modelId="{BC8651EE-9AB3-4264-9997-C8F523B1004C}" type="parTrans" cxnId="{EE76FC7F-CE9A-4E83-BA06-AFFBA00897B2}">
      <dgm:prSet/>
      <dgm:spPr/>
      <dgm:t>
        <a:bodyPr/>
        <a:lstStyle/>
        <a:p>
          <a:endParaRPr lang="en-US"/>
        </a:p>
      </dgm:t>
    </dgm:pt>
    <dgm:pt modelId="{B5823A11-7ECB-4AF6-A0DA-DD2D3909DDA8}" type="sibTrans" cxnId="{EE76FC7F-CE9A-4E83-BA06-AFFBA00897B2}">
      <dgm:prSet/>
      <dgm:spPr/>
      <dgm:t>
        <a:bodyPr/>
        <a:lstStyle/>
        <a:p>
          <a:endParaRPr lang="en-US"/>
        </a:p>
      </dgm:t>
    </dgm:pt>
    <dgm:pt modelId="{EE3C52C3-984A-4700-91A9-B87E922A60E7}">
      <dgm:prSet/>
      <dgm:spPr/>
      <dgm:t>
        <a:bodyPr/>
        <a:lstStyle/>
        <a:p>
          <a:pPr>
            <a:defRPr cap="all"/>
          </a:pPr>
          <a:r>
            <a:rPr lang="en-US" dirty="0"/>
            <a:t>Other social media</a:t>
          </a:r>
        </a:p>
      </dgm:t>
    </dgm:pt>
    <dgm:pt modelId="{7FF8EAA1-C0CF-4311-8A55-8FF57DAAD53C}" type="parTrans" cxnId="{634CAA56-5087-4484-A53C-CD624834D5B2}">
      <dgm:prSet/>
      <dgm:spPr/>
      <dgm:t>
        <a:bodyPr/>
        <a:lstStyle/>
        <a:p>
          <a:endParaRPr lang="en-US"/>
        </a:p>
      </dgm:t>
    </dgm:pt>
    <dgm:pt modelId="{C2095A92-9B07-4B22-BF1F-14E0C5DA1FE1}" type="sibTrans" cxnId="{634CAA56-5087-4484-A53C-CD624834D5B2}">
      <dgm:prSet/>
      <dgm:spPr/>
      <dgm:t>
        <a:bodyPr/>
        <a:lstStyle/>
        <a:p>
          <a:endParaRPr lang="en-US"/>
        </a:p>
      </dgm:t>
    </dgm:pt>
    <dgm:pt modelId="{5AA64AEF-DBC4-4D1B-909B-CC58F8349F55}" type="pres">
      <dgm:prSet presAssocID="{0CF9C4A3-013E-4E9D-81DD-15A421FE32FA}" presName="root" presStyleCnt="0">
        <dgm:presLayoutVars>
          <dgm:dir/>
          <dgm:resizeHandles val="exact"/>
        </dgm:presLayoutVars>
      </dgm:prSet>
      <dgm:spPr/>
    </dgm:pt>
    <dgm:pt modelId="{03A3DF25-1638-459E-BCD7-E93EB6D6F536}" type="pres">
      <dgm:prSet presAssocID="{DB939FB8-09A8-47A0-8F6B-B9DFE0CF2579}" presName="compNode" presStyleCnt="0"/>
      <dgm:spPr/>
    </dgm:pt>
    <dgm:pt modelId="{0B8C32AB-D266-4E37-937E-D6EBC681E85E}" type="pres">
      <dgm:prSet presAssocID="{DB939FB8-09A8-47A0-8F6B-B9DFE0CF2579}" presName="iconBgRect" presStyleLbl="bgShp" presStyleIdx="0" presStyleCnt="3"/>
      <dgm:spPr/>
    </dgm:pt>
    <dgm:pt modelId="{764A1DFB-5ED7-479E-9725-163DA10DCC9F}" type="pres">
      <dgm:prSet presAssocID="{DB939FB8-09A8-47A0-8F6B-B9DFE0CF2579}" presName="iconRect" presStyleLbl="node1" presStyleIdx="0" presStyleCnt="3"/>
      <dgm:spPr>
        <a:ln>
          <a:noFill/>
        </a:ln>
      </dgm:spPr>
    </dgm:pt>
    <dgm:pt modelId="{448B2E76-230E-4809-8889-8475B25F096E}" type="pres">
      <dgm:prSet presAssocID="{DB939FB8-09A8-47A0-8F6B-B9DFE0CF2579}" presName="spaceRect" presStyleCnt="0"/>
      <dgm:spPr/>
    </dgm:pt>
    <dgm:pt modelId="{4818AD74-3E89-4BBF-BC44-79047DD4ABF6}" type="pres">
      <dgm:prSet presAssocID="{DB939FB8-09A8-47A0-8F6B-B9DFE0CF2579}" presName="textRect" presStyleLbl="revTx" presStyleIdx="0" presStyleCnt="3">
        <dgm:presLayoutVars>
          <dgm:chMax val="1"/>
          <dgm:chPref val="1"/>
        </dgm:presLayoutVars>
      </dgm:prSet>
      <dgm:spPr/>
    </dgm:pt>
    <dgm:pt modelId="{51B9A2AE-8F85-4280-BFF7-6F8ECE420799}" type="pres">
      <dgm:prSet presAssocID="{7BEC57DE-0B22-4CAB-B848-45BF1B357698}" presName="sibTrans" presStyleCnt="0"/>
      <dgm:spPr/>
    </dgm:pt>
    <dgm:pt modelId="{F4697A98-74B3-42FA-AEB1-67345DE55E5F}" type="pres">
      <dgm:prSet presAssocID="{DF993679-F425-4C29-8E4C-BE15BC76C968}" presName="compNode" presStyleCnt="0"/>
      <dgm:spPr/>
    </dgm:pt>
    <dgm:pt modelId="{210C936A-A8BB-4DC8-9958-5C07F1CFF127}" type="pres">
      <dgm:prSet presAssocID="{DF993679-F425-4C29-8E4C-BE15BC76C968}" presName="iconBgRect" presStyleLbl="bgShp" presStyleIdx="1" presStyleCnt="3" custLinFactX="100000" custLinFactNeighborX="106221" custLinFactNeighborY="-5297"/>
      <dgm:spPr/>
    </dgm:pt>
    <dgm:pt modelId="{9AD6DD53-D62E-4A20-9B48-F9904DCC1143}" type="pres">
      <dgm:prSet presAssocID="{DF993679-F425-4C29-8E4C-BE15BC76C968}" presName="iconRect" presStyleLbl="node1" presStyleIdx="1" presStyleCnt="3" custLinFactX="156863" custLinFactNeighborX="200000" custLinFactNeighborY="-8429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Online Network with solid fill"/>
        </a:ext>
      </dgm:extLst>
    </dgm:pt>
    <dgm:pt modelId="{1F491BFF-FD86-4BBE-ACAB-4C8ED6BD64CB}" type="pres">
      <dgm:prSet presAssocID="{DF993679-F425-4C29-8E4C-BE15BC76C968}" presName="spaceRect" presStyleCnt="0"/>
      <dgm:spPr/>
    </dgm:pt>
    <dgm:pt modelId="{C2F4D75C-3E3E-4C15-AF61-5BF076051448}" type="pres">
      <dgm:prSet presAssocID="{DF993679-F425-4C29-8E4C-BE15BC76C968}" presName="textRect" presStyleLbl="revTx" presStyleIdx="1" presStyleCnt="3">
        <dgm:presLayoutVars>
          <dgm:chMax val="1"/>
          <dgm:chPref val="1"/>
        </dgm:presLayoutVars>
      </dgm:prSet>
      <dgm:spPr/>
    </dgm:pt>
    <dgm:pt modelId="{5C038BD5-5964-4D6F-BF98-0B363E65B88C}" type="pres">
      <dgm:prSet presAssocID="{B5823A11-7ECB-4AF6-A0DA-DD2D3909DDA8}" presName="sibTrans" presStyleCnt="0"/>
      <dgm:spPr/>
    </dgm:pt>
    <dgm:pt modelId="{02946367-8847-495E-AE7F-7D1189C725B3}" type="pres">
      <dgm:prSet presAssocID="{EE3C52C3-984A-4700-91A9-B87E922A60E7}" presName="compNode" presStyleCnt="0"/>
      <dgm:spPr/>
    </dgm:pt>
    <dgm:pt modelId="{9F3EA983-ECE0-48BA-A89D-694FBCFA07E7}" type="pres">
      <dgm:prSet presAssocID="{EE3C52C3-984A-4700-91A9-B87E922A60E7}" presName="iconBgRect" presStyleLbl="bgShp" presStyleIdx="2" presStyleCnt="3" custLinFactX="-92623" custLinFactNeighborX="-100000" custLinFactNeighborY="3412"/>
      <dgm:spPr/>
    </dgm:pt>
    <dgm:pt modelId="{0C1B8059-B737-40A6-874F-90DABED303B9}" type="pres">
      <dgm:prSet presAssocID="{EE3C52C3-984A-4700-91A9-B87E922A60E7}" presName="iconRect" presStyleLbl="node1" presStyleIdx="2" presStyleCnt="3" custLinFactX="-135714" custLinFactNeighborX="-200000" custLinFactNeighborY="13076"/>
      <dgm:spPr>
        <a:ln>
          <a:noFill/>
        </a:ln>
      </dgm:spPr>
    </dgm:pt>
    <dgm:pt modelId="{2787C736-2783-4E99-A3D8-D06801CA71FE}" type="pres">
      <dgm:prSet presAssocID="{EE3C52C3-984A-4700-91A9-B87E922A60E7}" presName="spaceRect" presStyleCnt="0"/>
      <dgm:spPr/>
    </dgm:pt>
    <dgm:pt modelId="{52A0EB5E-4BDF-4548-9362-C621E8B7D8A9}" type="pres">
      <dgm:prSet presAssocID="{EE3C52C3-984A-4700-91A9-B87E922A60E7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B92F0A73-83FB-45AC-BD2A-BD2E84BEF77B}" type="presOf" srcId="{DB939FB8-09A8-47A0-8F6B-B9DFE0CF2579}" destId="{4818AD74-3E89-4BBF-BC44-79047DD4ABF6}" srcOrd="0" destOrd="0" presId="urn:microsoft.com/office/officeart/2018/5/layout/IconCircleLabelList"/>
    <dgm:cxn modelId="{634CAA56-5087-4484-A53C-CD624834D5B2}" srcId="{0CF9C4A3-013E-4E9D-81DD-15A421FE32FA}" destId="{EE3C52C3-984A-4700-91A9-B87E922A60E7}" srcOrd="2" destOrd="0" parTransId="{7FF8EAA1-C0CF-4311-8A55-8FF57DAAD53C}" sibTransId="{C2095A92-9B07-4B22-BF1F-14E0C5DA1FE1}"/>
    <dgm:cxn modelId="{EE76FC7F-CE9A-4E83-BA06-AFFBA00897B2}" srcId="{0CF9C4A3-013E-4E9D-81DD-15A421FE32FA}" destId="{DF993679-F425-4C29-8E4C-BE15BC76C968}" srcOrd="1" destOrd="0" parTransId="{BC8651EE-9AB3-4264-9997-C8F523B1004C}" sibTransId="{B5823A11-7ECB-4AF6-A0DA-DD2D3909DDA8}"/>
    <dgm:cxn modelId="{77D6889D-2B70-4F81-A5ED-E42FED641B87}" type="presOf" srcId="{EE3C52C3-984A-4700-91A9-B87E922A60E7}" destId="{52A0EB5E-4BDF-4548-9362-C621E8B7D8A9}" srcOrd="0" destOrd="0" presId="urn:microsoft.com/office/officeart/2018/5/layout/IconCircleLabelList"/>
    <dgm:cxn modelId="{3A2E65A0-15DE-4249-AD1C-C644F0640628}" srcId="{0CF9C4A3-013E-4E9D-81DD-15A421FE32FA}" destId="{DB939FB8-09A8-47A0-8F6B-B9DFE0CF2579}" srcOrd="0" destOrd="0" parTransId="{74EEF8CC-3B42-4C4B-8B20-CAF046D633D7}" sibTransId="{7BEC57DE-0B22-4CAB-B848-45BF1B357698}"/>
    <dgm:cxn modelId="{B738FBAB-3045-42FE-B4A9-B5AE6F271758}" type="presOf" srcId="{DF993679-F425-4C29-8E4C-BE15BC76C968}" destId="{C2F4D75C-3E3E-4C15-AF61-5BF076051448}" srcOrd="0" destOrd="0" presId="urn:microsoft.com/office/officeart/2018/5/layout/IconCircleLabelList"/>
    <dgm:cxn modelId="{0EC3A5FB-C59A-483E-A24A-6A6CF0DBCD7C}" type="presOf" srcId="{0CF9C4A3-013E-4E9D-81DD-15A421FE32FA}" destId="{5AA64AEF-DBC4-4D1B-909B-CC58F8349F55}" srcOrd="0" destOrd="0" presId="urn:microsoft.com/office/officeart/2018/5/layout/IconCircleLabelList"/>
    <dgm:cxn modelId="{D4FE5CC2-151C-4330-8329-E3AA89BD6D26}" type="presParOf" srcId="{5AA64AEF-DBC4-4D1B-909B-CC58F8349F55}" destId="{03A3DF25-1638-459E-BCD7-E93EB6D6F536}" srcOrd="0" destOrd="0" presId="urn:microsoft.com/office/officeart/2018/5/layout/IconCircleLabelList"/>
    <dgm:cxn modelId="{C626D05E-671D-40E5-8BB4-F3794C2670EA}" type="presParOf" srcId="{03A3DF25-1638-459E-BCD7-E93EB6D6F536}" destId="{0B8C32AB-D266-4E37-937E-D6EBC681E85E}" srcOrd="0" destOrd="0" presId="urn:microsoft.com/office/officeart/2018/5/layout/IconCircleLabelList"/>
    <dgm:cxn modelId="{0E2B278B-D8D2-4A96-ACA8-50A9314DE7BD}" type="presParOf" srcId="{03A3DF25-1638-459E-BCD7-E93EB6D6F536}" destId="{764A1DFB-5ED7-479E-9725-163DA10DCC9F}" srcOrd="1" destOrd="0" presId="urn:microsoft.com/office/officeart/2018/5/layout/IconCircleLabelList"/>
    <dgm:cxn modelId="{C5358A70-7135-42B8-B093-1D7DD26B4096}" type="presParOf" srcId="{03A3DF25-1638-459E-BCD7-E93EB6D6F536}" destId="{448B2E76-230E-4809-8889-8475B25F096E}" srcOrd="2" destOrd="0" presId="urn:microsoft.com/office/officeart/2018/5/layout/IconCircleLabelList"/>
    <dgm:cxn modelId="{4AB17F20-8936-49E0-A352-58BB24C4FECC}" type="presParOf" srcId="{03A3DF25-1638-459E-BCD7-E93EB6D6F536}" destId="{4818AD74-3E89-4BBF-BC44-79047DD4ABF6}" srcOrd="3" destOrd="0" presId="urn:microsoft.com/office/officeart/2018/5/layout/IconCircleLabelList"/>
    <dgm:cxn modelId="{AFF72D9B-4749-4B59-8F4C-BCEC25669D7F}" type="presParOf" srcId="{5AA64AEF-DBC4-4D1B-909B-CC58F8349F55}" destId="{51B9A2AE-8F85-4280-BFF7-6F8ECE420799}" srcOrd="1" destOrd="0" presId="urn:microsoft.com/office/officeart/2018/5/layout/IconCircleLabelList"/>
    <dgm:cxn modelId="{33583230-9B9F-459F-88D8-FC4B0792C00F}" type="presParOf" srcId="{5AA64AEF-DBC4-4D1B-909B-CC58F8349F55}" destId="{F4697A98-74B3-42FA-AEB1-67345DE55E5F}" srcOrd="2" destOrd="0" presId="urn:microsoft.com/office/officeart/2018/5/layout/IconCircleLabelList"/>
    <dgm:cxn modelId="{9A7FF67D-2069-415E-A8A0-A81DDFC5C58F}" type="presParOf" srcId="{F4697A98-74B3-42FA-AEB1-67345DE55E5F}" destId="{210C936A-A8BB-4DC8-9958-5C07F1CFF127}" srcOrd="0" destOrd="0" presId="urn:microsoft.com/office/officeart/2018/5/layout/IconCircleLabelList"/>
    <dgm:cxn modelId="{9E0CA2EB-793E-4619-8583-303571DFA59C}" type="presParOf" srcId="{F4697A98-74B3-42FA-AEB1-67345DE55E5F}" destId="{9AD6DD53-D62E-4A20-9B48-F9904DCC1143}" srcOrd="1" destOrd="0" presId="urn:microsoft.com/office/officeart/2018/5/layout/IconCircleLabelList"/>
    <dgm:cxn modelId="{680337F5-9E2D-4476-B893-1E9A14F3E005}" type="presParOf" srcId="{F4697A98-74B3-42FA-AEB1-67345DE55E5F}" destId="{1F491BFF-FD86-4BBE-ACAB-4C8ED6BD64CB}" srcOrd="2" destOrd="0" presId="urn:microsoft.com/office/officeart/2018/5/layout/IconCircleLabelList"/>
    <dgm:cxn modelId="{B468C1DC-9D15-4708-BE5C-0B9454BA23BB}" type="presParOf" srcId="{F4697A98-74B3-42FA-AEB1-67345DE55E5F}" destId="{C2F4D75C-3E3E-4C15-AF61-5BF076051448}" srcOrd="3" destOrd="0" presId="urn:microsoft.com/office/officeart/2018/5/layout/IconCircleLabelList"/>
    <dgm:cxn modelId="{74E2D9B3-269E-4EA6-B3D7-5115AB455E3B}" type="presParOf" srcId="{5AA64AEF-DBC4-4D1B-909B-CC58F8349F55}" destId="{5C038BD5-5964-4D6F-BF98-0B363E65B88C}" srcOrd="3" destOrd="0" presId="urn:microsoft.com/office/officeart/2018/5/layout/IconCircleLabelList"/>
    <dgm:cxn modelId="{FE53B0A9-C469-4653-AE25-8D6A34F7BBF4}" type="presParOf" srcId="{5AA64AEF-DBC4-4D1B-909B-CC58F8349F55}" destId="{02946367-8847-495E-AE7F-7D1189C725B3}" srcOrd="4" destOrd="0" presId="urn:microsoft.com/office/officeart/2018/5/layout/IconCircleLabelList"/>
    <dgm:cxn modelId="{D1C24A7C-65ED-4A41-9628-B23499428562}" type="presParOf" srcId="{02946367-8847-495E-AE7F-7D1189C725B3}" destId="{9F3EA983-ECE0-48BA-A89D-694FBCFA07E7}" srcOrd="0" destOrd="0" presId="urn:microsoft.com/office/officeart/2018/5/layout/IconCircleLabelList"/>
    <dgm:cxn modelId="{A1DA52B8-1DF8-4AC8-9DCF-34E0BED4FA3E}" type="presParOf" srcId="{02946367-8847-495E-AE7F-7D1189C725B3}" destId="{0C1B8059-B737-40A6-874F-90DABED303B9}" srcOrd="1" destOrd="0" presId="urn:microsoft.com/office/officeart/2018/5/layout/IconCircleLabelList"/>
    <dgm:cxn modelId="{E2DF3388-C1DD-4699-8EEC-B68A4FA53952}" type="presParOf" srcId="{02946367-8847-495E-AE7F-7D1189C725B3}" destId="{2787C736-2783-4E99-A3D8-D06801CA71FE}" srcOrd="2" destOrd="0" presId="urn:microsoft.com/office/officeart/2018/5/layout/IconCircleLabelList"/>
    <dgm:cxn modelId="{A4C9C15E-A4D8-4B6A-972A-CD279E2E8209}" type="presParOf" srcId="{02946367-8847-495E-AE7F-7D1189C725B3}" destId="{52A0EB5E-4BDF-4548-9362-C621E8B7D8A9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CF9C4A3-013E-4E9D-81DD-15A421FE32FA}" type="doc">
      <dgm:prSet loTypeId="urn:microsoft.com/office/officeart/2018/5/layout/IconCircleLabelList" loCatId="icon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DB939FB8-09A8-47A0-8F6B-B9DFE0CF2579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dirty="0"/>
            <a:t>Job Fair</a:t>
          </a:r>
        </a:p>
      </dgm:t>
    </dgm:pt>
    <dgm:pt modelId="{74EEF8CC-3B42-4C4B-8B20-CAF046D633D7}" type="parTrans" cxnId="{3A2E65A0-15DE-4249-AD1C-C644F0640628}">
      <dgm:prSet/>
      <dgm:spPr/>
      <dgm:t>
        <a:bodyPr/>
        <a:lstStyle/>
        <a:p>
          <a:endParaRPr lang="en-US"/>
        </a:p>
      </dgm:t>
    </dgm:pt>
    <dgm:pt modelId="{7BEC57DE-0B22-4CAB-B848-45BF1B357698}" type="sibTrans" cxnId="{3A2E65A0-15DE-4249-AD1C-C644F0640628}">
      <dgm:prSet/>
      <dgm:spPr/>
      <dgm:t>
        <a:bodyPr/>
        <a:lstStyle/>
        <a:p>
          <a:endParaRPr lang="en-US"/>
        </a:p>
      </dgm:t>
    </dgm:pt>
    <dgm:pt modelId="{DF993679-F425-4C29-8E4C-BE15BC76C968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dirty="0"/>
            <a:t>Networking events</a:t>
          </a:r>
        </a:p>
      </dgm:t>
    </dgm:pt>
    <dgm:pt modelId="{BC8651EE-9AB3-4264-9997-C8F523B1004C}" type="parTrans" cxnId="{EE76FC7F-CE9A-4E83-BA06-AFFBA00897B2}">
      <dgm:prSet/>
      <dgm:spPr/>
      <dgm:t>
        <a:bodyPr/>
        <a:lstStyle/>
        <a:p>
          <a:endParaRPr lang="en-US"/>
        </a:p>
      </dgm:t>
    </dgm:pt>
    <dgm:pt modelId="{B5823A11-7ECB-4AF6-A0DA-DD2D3909DDA8}" type="sibTrans" cxnId="{EE76FC7F-CE9A-4E83-BA06-AFFBA00897B2}">
      <dgm:prSet/>
      <dgm:spPr/>
      <dgm:t>
        <a:bodyPr/>
        <a:lstStyle/>
        <a:p>
          <a:endParaRPr lang="en-US"/>
        </a:p>
      </dgm:t>
    </dgm:pt>
    <dgm:pt modelId="{5AA64AEF-DBC4-4D1B-909B-CC58F8349F55}" type="pres">
      <dgm:prSet presAssocID="{0CF9C4A3-013E-4E9D-81DD-15A421FE32FA}" presName="root" presStyleCnt="0">
        <dgm:presLayoutVars>
          <dgm:dir/>
          <dgm:resizeHandles val="exact"/>
        </dgm:presLayoutVars>
      </dgm:prSet>
      <dgm:spPr/>
    </dgm:pt>
    <dgm:pt modelId="{03A3DF25-1638-459E-BCD7-E93EB6D6F536}" type="pres">
      <dgm:prSet presAssocID="{DB939FB8-09A8-47A0-8F6B-B9DFE0CF2579}" presName="compNode" presStyleCnt="0"/>
      <dgm:spPr/>
    </dgm:pt>
    <dgm:pt modelId="{0B8C32AB-D266-4E37-937E-D6EBC681E85E}" type="pres">
      <dgm:prSet presAssocID="{DB939FB8-09A8-47A0-8F6B-B9DFE0CF2579}" presName="iconBgRect" presStyleLbl="bgShp" presStyleIdx="0" presStyleCnt="2"/>
      <dgm:spPr/>
    </dgm:pt>
    <dgm:pt modelId="{764A1DFB-5ED7-479E-9725-163DA10DCC9F}" type="pres">
      <dgm:prSet presAssocID="{DB939FB8-09A8-47A0-8F6B-B9DFE0CF2579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Group of people with solid fill"/>
        </a:ext>
      </dgm:extLst>
    </dgm:pt>
    <dgm:pt modelId="{448B2E76-230E-4809-8889-8475B25F096E}" type="pres">
      <dgm:prSet presAssocID="{DB939FB8-09A8-47A0-8F6B-B9DFE0CF2579}" presName="spaceRect" presStyleCnt="0"/>
      <dgm:spPr/>
    </dgm:pt>
    <dgm:pt modelId="{4818AD74-3E89-4BBF-BC44-79047DD4ABF6}" type="pres">
      <dgm:prSet presAssocID="{DB939FB8-09A8-47A0-8F6B-B9DFE0CF2579}" presName="textRect" presStyleLbl="revTx" presStyleIdx="0" presStyleCnt="2">
        <dgm:presLayoutVars>
          <dgm:chMax val="1"/>
          <dgm:chPref val="1"/>
        </dgm:presLayoutVars>
      </dgm:prSet>
      <dgm:spPr/>
    </dgm:pt>
    <dgm:pt modelId="{51B9A2AE-8F85-4280-BFF7-6F8ECE420799}" type="pres">
      <dgm:prSet presAssocID="{7BEC57DE-0B22-4CAB-B848-45BF1B357698}" presName="sibTrans" presStyleCnt="0"/>
      <dgm:spPr/>
    </dgm:pt>
    <dgm:pt modelId="{F4697A98-74B3-42FA-AEB1-67345DE55E5F}" type="pres">
      <dgm:prSet presAssocID="{DF993679-F425-4C29-8E4C-BE15BC76C968}" presName="compNode" presStyleCnt="0"/>
      <dgm:spPr/>
    </dgm:pt>
    <dgm:pt modelId="{210C936A-A8BB-4DC8-9958-5C07F1CFF127}" type="pres">
      <dgm:prSet presAssocID="{DF993679-F425-4C29-8E4C-BE15BC76C968}" presName="iconBgRect" presStyleLbl="bgShp" presStyleIdx="1" presStyleCnt="2" custLinFactNeighborX="17974" custLinFactNeighborY="10777"/>
      <dgm:spPr/>
    </dgm:pt>
    <dgm:pt modelId="{9AD6DD53-D62E-4A20-9B48-F9904DCC1143}" type="pres">
      <dgm:prSet presAssocID="{DF993679-F425-4C29-8E4C-BE15BC76C968}" presName="iconRect" presStyleLbl="node1" presStyleIdx="1" presStyleCnt="2" custLinFactNeighborX="34925" custLinFactNeighborY="23409"/>
      <dgm:spPr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onnections with solid fill"/>
        </a:ext>
      </dgm:extLst>
    </dgm:pt>
    <dgm:pt modelId="{1F491BFF-FD86-4BBE-ACAB-4C8ED6BD64CB}" type="pres">
      <dgm:prSet presAssocID="{DF993679-F425-4C29-8E4C-BE15BC76C968}" presName="spaceRect" presStyleCnt="0"/>
      <dgm:spPr/>
    </dgm:pt>
    <dgm:pt modelId="{C2F4D75C-3E3E-4C15-AF61-5BF076051448}" type="pres">
      <dgm:prSet presAssocID="{DF993679-F425-4C29-8E4C-BE15BC76C968}" presName="textRect" presStyleLbl="revTx" presStyleIdx="1" presStyleCnt="2">
        <dgm:presLayoutVars>
          <dgm:chMax val="1"/>
          <dgm:chPref val="1"/>
        </dgm:presLayoutVars>
      </dgm:prSet>
      <dgm:spPr/>
    </dgm:pt>
  </dgm:ptLst>
  <dgm:cxnLst>
    <dgm:cxn modelId="{B92F0A73-83FB-45AC-BD2A-BD2E84BEF77B}" type="presOf" srcId="{DB939FB8-09A8-47A0-8F6B-B9DFE0CF2579}" destId="{4818AD74-3E89-4BBF-BC44-79047DD4ABF6}" srcOrd="0" destOrd="0" presId="urn:microsoft.com/office/officeart/2018/5/layout/IconCircleLabelList"/>
    <dgm:cxn modelId="{EE76FC7F-CE9A-4E83-BA06-AFFBA00897B2}" srcId="{0CF9C4A3-013E-4E9D-81DD-15A421FE32FA}" destId="{DF993679-F425-4C29-8E4C-BE15BC76C968}" srcOrd="1" destOrd="0" parTransId="{BC8651EE-9AB3-4264-9997-C8F523B1004C}" sibTransId="{B5823A11-7ECB-4AF6-A0DA-DD2D3909DDA8}"/>
    <dgm:cxn modelId="{3A2E65A0-15DE-4249-AD1C-C644F0640628}" srcId="{0CF9C4A3-013E-4E9D-81DD-15A421FE32FA}" destId="{DB939FB8-09A8-47A0-8F6B-B9DFE0CF2579}" srcOrd="0" destOrd="0" parTransId="{74EEF8CC-3B42-4C4B-8B20-CAF046D633D7}" sibTransId="{7BEC57DE-0B22-4CAB-B848-45BF1B357698}"/>
    <dgm:cxn modelId="{B738FBAB-3045-42FE-B4A9-B5AE6F271758}" type="presOf" srcId="{DF993679-F425-4C29-8E4C-BE15BC76C968}" destId="{C2F4D75C-3E3E-4C15-AF61-5BF076051448}" srcOrd="0" destOrd="0" presId="urn:microsoft.com/office/officeart/2018/5/layout/IconCircleLabelList"/>
    <dgm:cxn modelId="{0EC3A5FB-C59A-483E-A24A-6A6CF0DBCD7C}" type="presOf" srcId="{0CF9C4A3-013E-4E9D-81DD-15A421FE32FA}" destId="{5AA64AEF-DBC4-4D1B-909B-CC58F8349F55}" srcOrd="0" destOrd="0" presId="urn:microsoft.com/office/officeart/2018/5/layout/IconCircleLabelList"/>
    <dgm:cxn modelId="{D4FE5CC2-151C-4330-8329-E3AA89BD6D26}" type="presParOf" srcId="{5AA64AEF-DBC4-4D1B-909B-CC58F8349F55}" destId="{03A3DF25-1638-459E-BCD7-E93EB6D6F536}" srcOrd="0" destOrd="0" presId="urn:microsoft.com/office/officeart/2018/5/layout/IconCircleLabelList"/>
    <dgm:cxn modelId="{C626D05E-671D-40E5-8BB4-F3794C2670EA}" type="presParOf" srcId="{03A3DF25-1638-459E-BCD7-E93EB6D6F536}" destId="{0B8C32AB-D266-4E37-937E-D6EBC681E85E}" srcOrd="0" destOrd="0" presId="urn:microsoft.com/office/officeart/2018/5/layout/IconCircleLabelList"/>
    <dgm:cxn modelId="{0E2B278B-D8D2-4A96-ACA8-50A9314DE7BD}" type="presParOf" srcId="{03A3DF25-1638-459E-BCD7-E93EB6D6F536}" destId="{764A1DFB-5ED7-479E-9725-163DA10DCC9F}" srcOrd="1" destOrd="0" presId="urn:microsoft.com/office/officeart/2018/5/layout/IconCircleLabelList"/>
    <dgm:cxn modelId="{C5358A70-7135-42B8-B093-1D7DD26B4096}" type="presParOf" srcId="{03A3DF25-1638-459E-BCD7-E93EB6D6F536}" destId="{448B2E76-230E-4809-8889-8475B25F096E}" srcOrd="2" destOrd="0" presId="urn:microsoft.com/office/officeart/2018/5/layout/IconCircleLabelList"/>
    <dgm:cxn modelId="{4AB17F20-8936-49E0-A352-58BB24C4FECC}" type="presParOf" srcId="{03A3DF25-1638-459E-BCD7-E93EB6D6F536}" destId="{4818AD74-3E89-4BBF-BC44-79047DD4ABF6}" srcOrd="3" destOrd="0" presId="urn:microsoft.com/office/officeart/2018/5/layout/IconCircleLabelList"/>
    <dgm:cxn modelId="{AFF72D9B-4749-4B59-8F4C-BCEC25669D7F}" type="presParOf" srcId="{5AA64AEF-DBC4-4D1B-909B-CC58F8349F55}" destId="{51B9A2AE-8F85-4280-BFF7-6F8ECE420799}" srcOrd="1" destOrd="0" presId="urn:microsoft.com/office/officeart/2018/5/layout/IconCircleLabelList"/>
    <dgm:cxn modelId="{33583230-9B9F-459F-88D8-FC4B0792C00F}" type="presParOf" srcId="{5AA64AEF-DBC4-4D1B-909B-CC58F8349F55}" destId="{F4697A98-74B3-42FA-AEB1-67345DE55E5F}" srcOrd="2" destOrd="0" presId="urn:microsoft.com/office/officeart/2018/5/layout/IconCircleLabelList"/>
    <dgm:cxn modelId="{9A7FF67D-2069-415E-A8A0-A81DDFC5C58F}" type="presParOf" srcId="{F4697A98-74B3-42FA-AEB1-67345DE55E5F}" destId="{210C936A-A8BB-4DC8-9958-5C07F1CFF127}" srcOrd="0" destOrd="0" presId="urn:microsoft.com/office/officeart/2018/5/layout/IconCircleLabelList"/>
    <dgm:cxn modelId="{9E0CA2EB-793E-4619-8583-303571DFA59C}" type="presParOf" srcId="{F4697A98-74B3-42FA-AEB1-67345DE55E5F}" destId="{9AD6DD53-D62E-4A20-9B48-F9904DCC1143}" srcOrd="1" destOrd="0" presId="urn:microsoft.com/office/officeart/2018/5/layout/IconCircleLabelList"/>
    <dgm:cxn modelId="{680337F5-9E2D-4476-B893-1E9A14F3E005}" type="presParOf" srcId="{F4697A98-74B3-42FA-AEB1-67345DE55E5F}" destId="{1F491BFF-FD86-4BBE-ACAB-4C8ED6BD64CB}" srcOrd="2" destOrd="0" presId="urn:microsoft.com/office/officeart/2018/5/layout/IconCircleLabelList"/>
    <dgm:cxn modelId="{B468C1DC-9D15-4708-BE5C-0B9454BA23BB}" type="presParOf" srcId="{F4697A98-74B3-42FA-AEB1-67345DE55E5F}" destId="{C2F4D75C-3E3E-4C15-AF61-5BF076051448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8C32AB-D266-4E37-937E-D6EBC681E85E}">
      <dsp:nvSpPr>
        <dsp:cNvPr id="0" name=""/>
        <dsp:cNvSpPr/>
      </dsp:nvSpPr>
      <dsp:spPr>
        <a:xfrm>
          <a:off x="610987" y="4200"/>
          <a:ext cx="1303875" cy="1303875"/>
        </a:xfrm>
        <a:prstGeom prst="ellipse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64A1DFB-5ED7-479E-9725-163DA10DCC9F}">
      <dsp:nvSpPr>
        <dsp:cNvPr id="0" name=""/>
        <dsp:cNvSpPr/>
      </dsp:nvSpPr>
      <dsp:spPr>
        <a:xfrm>
          <a:off x="888862" y="282075"/>
          <a:ext cx="748125" cy="74812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18AD74-3E89-4BBF-BC44-79047DD4ABF6}">
      <dsp:nvSpPr>
        <dsp:cNvPr id="0" name=""/>
        <dsp:cNvSpPr/>
      </dsp:nvSpPr>
      <dsp:spPr>
        <a:xfrm>
          <a:off x="194174" y="1714200"/>
          <a:ext cx="21375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300" kern="1200" dirty="0"/>
            <a:t>First level connection</a:t>
          </a:r>
        </a:p>
      </dsp:txBody>
      <dsp:txXfrm>
        <a:off x="194174" y="1714200"/>
        <a:ext cx="2137500" cy="720000"/>
      </dsp:txXfrm>
    </dsp:sp>
    <dsp:sp modelId="{210C936A-A8BB-4DC8-9958-5C07F1CFF127}">
      <dsp:nvSpPr>
        <dsp:cNvPr id="0" name=""/>
        <dsp:cNvSpPr/>
      </dsp:nvSpPr>
      <dsp:spPr>
        <a:xfrm>
          <a:off x="5811414" y="0"/>
          <a:ext cx="1303875" cy="1303875"/>
        </a:xfrm>
        <a:prstGeom prst="ellipse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AD6DD53-D62E-4A20-9B48-F9904DCC1143}">
      <dsp:nvSpPr>
        <dsp:cNvPr id="0" name=""/>
        <dsp:cNvSpPr/>
      </dsp:nvSpPr>
      <dsp:spPr>
        <a:xfrm>
          <a:off x="6070206" y="219015"/>
          <a:ext cx="748125" cy="748125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2F4D75C-3E3E-4C15-AF61-5BF076051448}">
      <dsp:nvSpPr>
        <dsp:cNvPr id="0" name=""/>
        <dsp:cNvSpPr/>
      </dsp:nvSpPr>
      <dsp:spPr>
        <a:xfrm>
          <a:off x="2705737" y="1714200"/>
          <a:ext cx="21375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300" kern="1200" dirty="0"/>
            <a:t>Second level connections</a:t>
          </a:r>
        </a:p>
      </dsp:txBody>
      <dsp:txXfrm>
        <a:off x="2705737" y="1714200"/>
        <a:ext cx="2137500" cy="720000"/>
      </dsp:txXfrm>
    </dsp:sp>
    <dsp:sp modelId="{9F3EA983-ECE0-48BA-A89D-694FBCFA07E7}">
      <dsp:nvSpPr>
        <dsp:cNvPr id="0" name=""/>
        <dsp:cNvSpPr/>
      </dsp:nvSpPr>
      <dsp:spPr>
        <a:xfrm>
          <a:off x="3122549" y="48688"/>
          <a:ext cx="1303875" cy="1303875"/>
        </a:xfrm>
        <a:prstGeom prst="ellipse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C1B8059-B737-40A6-874F-90DABED303B9}">
      <dsp:nvSpPr>
        <dsp:cNvPr id="0" name=""/>
        <dsp:cNvSpPr/>
      </dsp:nvSpPr>
      <dsp:spPr>
        <a:xfrm>
          <a:off x="3400427" y="379899"/>
          <a:ext cx="748125" cy="748125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2A0EB5E-4BDF-4548-9362-C621E8B7D8A9}">
      <dsp:nvSpPr>
        <dsp:cNvPr id="0" name=""/>
        <dsp:cNvSpPr/>
      </dsp:nvSpPr>
      <dsp:spPr>
        <a:xfrm>
          <a:off x="5217300" y="1714200"/>
          <a:ext cx="21375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300" kern="1200" dirty="0"/>
            <a:t>Third level connections</a:t>
          </a:r>
        </a:p>
      </dsp:txBody>
      <dsp:txXfrm>
        <a:off x="5217300" y="1714200"/>
        <a:ext cx="2137500" cy="7200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8C32AB-D266-4E37-937E-D6EBC681E85E}">
      <dsp:nvSpPr>
        <dsp:cNvPr id="0" name=""/>
        <dsp:cNvSpPr/>
      </dsp:nvSpPr>
      <dsp:spPr>
        <a:xfrm>
          <a:off x="610987" y="4200"/>
          <a:ext cx="1303875" cy="1303875"/>
        </a:xfrm>
        <a:prstGeom prst="ellipse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64A1DFB-5ED7-479E-9725-163DA10DCC9F}">
      <dsp:nvSpPr>
        <dsp:cNvPr id="0" name=""/>
        <dsp:cNvSpPr/>
      </dsp:nvSpPr>
      <dsp:spPr>
        <a:xfrm>
          <a:off x="888862" y="282075"/>
          <a:ext cx="748125" cy="74812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18AD74-3E89-4BBF-BC44-79047DD4ABF6}">
      <dsp:nvSpPr>
        <dsp:cNvPr id="0" name=""/>
        <dsp:cNvSpPr/>
      </dsp:nvSpPr>
      <dsp:spPr>
        <a:xfrm>
          <a:off x="194174" y="1714200"/>
          <a:ext cx="21375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300" kern="1200" dirty="0"/>
            <a:t>Twitter</a:t>
          </a:r>
        </a:p>
      </dsp:txBody>
      <dsp:txXfrm>
        <a:off x="194174" y="1714200"/>
        <a:ext cx="2137500" cy="720000"/>
      </dsp:txXfrm>
    </dsp:sp>
    <dsp:sp modelId="{210C936A-A8BB-4DC8-9958-5C07F1CFF127}">
      <dsp:nvSpPr>
        <dsp:cNvPr id="0" name=""/>
        <dsp:cNvSpPr/>
      </dsp:nvSpPr>
      <dsp:spPr>
        <a:xfrm>
          <a:off x="5811414" y="0"/>
          <a:ext cx="1303875" cy="1303875"/>
        </a:xfrm>
        <a:prstGeom prst="ellipse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AD6DD53-D62E-4A20-9B48-F9904DCC1143}">
      <dsp:nvSpPr>
        <dsp:cNvPr id="0" name=""/>
        <dsp:cNvSpPr/>
      </dsp:nvSpPr>
      <dsp:spPr>
        <a:xfrm>
          <a:off x="6070206" y="219015"/>
          <a:ext cx="748125" cy="74812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2F4D75C-3E3E-4C15-AF61-5BF076051448}">
      <dsp:nvSpPr>
        <dsp:cNvPr id="0" name=""/>
        <dsp:cNvSpPr/>
      </dsp:nvSpPr>
      <dsp:spPr>
        <a:xfrm>
          <a:off x="2705737" y="1714200"/>
          <a:ext cx="21375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300" kern="1200" dirty="0" err="1"/>
            <a:t>facebook</a:t>
          </a:r>
          <a:endParaRPr lang="en-US" sz="2300" kern="1200" dirty="0"/>
        </a:p>
      </dsp:txBody>
      <dsp:txXfrm>
        <a:off x="2705737" y="1714200"/>
        <a:ext cx="2137500" cy="720000"/>
      </dsp:txXfrm>
    </dsp:sp>
    <dsp:sp modelId="{9F3EA983-ECE0-48BA-A89D-694FBCFA07E7}">
      <dsp:nvSpPr>
        <dsp:cNvPr id="0" name=""/>
        <dsp:cNvSpPr/>
      </dsp:nvSpPr>
      <dsp:spPr>
        <a:xfrm>
          <a:off x="3122549" y="48688"/>
          <a:ext cx="1303875" cy="1303875"/>
        </a:xfrm>
        <a:prstGeom prst="ellipse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C1B8059-B737-40A6-874F-90DABED303B9}">
      <dsp:nvSpPr>
        <dsp:cNvPr id="0" name=""/>
        <dsp:cNvSpPr/>
      </dsp:nvSpPr>
      <dsp:spPr>
        <a:xfrm>
          <a:off x="3400427" y="379899"/>
          <a:ext cx="748125" cy="74812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2A0EB5E-4BDF-4548-9362-C621E8B7D8A9}">
      <dsp:nvSpPr>
        <dsp:cNvPr id="0" name=""/>
        <dsp:cNvSpPr/>
      </dsp:nvSpPr>
      <dsp:spPr>
        <a:xfrm>
          <a:off x="5217300" y="1714200"/>
          <a:ext cx="21375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300" kern="1200" dirty="0"/>
            <a:t>Other social media</a:t>
          </a:r>
        </a:p>
      </dsp:txBody>
      <dsp:txXfrm>
        <a:off x="5217300" y="1714200"/>
        <a:ext cx="2137500" cy="72000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8C32AB-D266-4E37-937E-D6EBC681E85E}">
      <dsp:nvSpPr>
        <dsp:cNvPr id="0" name=""/>
        <dsp:cNvSpPr/>
      </dsp:nvSpPr>
      <dsp:spPr>
        <a:xfrm>
          <a:off x="1866768" y="4200"/>
          <a:ext cx="1303875" cy="1303875"/>
        </a:xfrm>
        <a:prstGeom prst="ellipse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64A1DFB-5ED7-479E-9725-163DA10DCC9F}">
      <dsp:nvSpPr>
        <dsp:cNvPr id="0" name=""/>
        <dsp:cNvSpPr/>
      </dsp:nvSpPr>
      <dsp:spPr>
        <a:xfrm>
          <a:off x="2144643" y="282075"/>
          <a:ext cx="748125" cy="74812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18AD74-3E89-4BBF-BC44-79047DD4ABF6}">
      <dsp:nvSpPr>
        <dsp:cNvPr id="0" name=""/>
        <dsp:cNvSpPr/>
      </dsp:nvSpPr>
      <dsp:spPr>
        <a:xfrm>
          <a:off x="1449956" y="1714200"/>
          <a:ext cx="21375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9334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100" kern="1200" dirty="0"/>
            <a:t>Job Fair</a:t>
          </a:r>
        </a:p>
      </dsp:txBody>
      <dsp:txXfrm>
        <a:off x="1449956" y="1714200"/>
        <a:ext cx="2137500" cy="720000"/>
      </dsp:txXfrm>
    </dsp:sp>
    <dsp:sp modelId="{210C936A-A8BB-4DC8-9958-5C07F1CFF127}">
      <dsp:nvSpPr>
        <dsp:cNvPr id="0" name=""/>
        <dsp:cNvSpPr/>
      </dsp:nvSpPr>
      <dsp:spPr>
        <a:xfrm>
          <a:off x="4612689" y="144718"/>
          <a:ext cx="1303875" cy="1303875"/>
        </a:xfrm>
        <a:prstGeom prst="ellipse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AD6DD53-D62E-4A20-9B48-F9904DCC1143}">
      <dsp:nvSpPr>
        <dsp:cNvPr id="0" name=""/>
        <dsp:cNvSpPr/>
      </dsp:nvSpPr>
      <dsp:spPr>
        <a:xfrm>
          <a:off x="4917488" y="457203"/>
          <a:ext cx="748125" cy="748125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2F4D75C-3E3E-4C15-AF61-5BF076051448}">
      <dsp:nvSpPr>
        <dsp:cNvPr id="0" name=""/>
        <dsp:cNvSpPr/>
      </dsp:nvSpPr>
      <dsp:spPr>
        <a:xfrm>
          <a:off x="3961518" y="1714200"/>
          <a:ext cx="21375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9334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100" kern="1200" dirty="0"/>
            <a:t>Networking events</a:t>
          </a:r>
        </a:p>
      </dsp:txBody>
      <dsp:txXfrm>
        <a:off x="3961518" y="1714200"/>
        <a:ext cx="2137500" cy="72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B7646E-8811-423A-9C42-2CBFADA00A96}" type="datetimeFigureOut">
              <a:rPr lang="en-US" smtClean="0"/>
              <a:t>9/7/2021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360E59-1627-4404-ACC5-51C744AB0F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2254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D677E230-58DD-43ED-96A1-552DDAB53532}" type="datetimeFigureOut">
              <a:rPr lang="en-US" smtClean="0"/>
              <a:pPr/>
              <a:t>9/7/2021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841221E5-7225-48EB-A4EE-420E7BFCF7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6699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The Getting the Job You Really Want presentations for the seventh edition are brought to you by JIST Career Solutions, a leading provider of materials and technology that help build essential skills for career, academic, and life success.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1221E5-7225-48EB-A4EE-420E7BFCF705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2094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1800" b="0" i="0" u="none" strike="noStrike" baseline="0" dirty="0">
                <a:latin typeface="MinionPro-Regular"/>
              </a:rPr>
              <a:t>An informational interview is an interview you have with an employer with the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goal of getting advice or information, not a job. It’s a great opportunity for you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to learn about a field or company you are interested in—and also a chance to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introduce yourself to someone who may be able to hire you in the future.</a:t>
            </a:r>
          </a:p>
          <a:p>
            <a:pPr algn="l"/>
            <a:endParaRPr lang="en-US" sz="1800" b="0" i="0" u="none" strike="noStrike" kern="1200" baseline="0" dirty="0">
              <a:solidFill>
                <a:schemeClr val="tx2"/>
              </a:solidFill>
              <a:effectLst/>
              <a:latin typeface="MinionPro-Regular"/>
              <a:ea typeface="+mn-ea"/>
              <a:cs typeface="+mn-cs"/>
            </a:endParaRP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It is much easier to get an informational interview than a formal job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interview. Here are some steps: </a:t>
            </a:r>
          </a:p>
          <a:p>
            <a:pPr algn="l"/>
            <a:endParaRPr lang="en-US" sz="1800" b="0" i="0" u="none" strike="noStrike" kern="1200" baseline="0" dirty="0">
              <a:solidFill>
                <a:schemeClr val="tx2"/>
              </a:solidFill>
              <a:effectLst/>
              <a:latin typeface="MinionPro-Regular"/>
              <a:ea typeface="+mn-ea"/>
              <a:cs typeface="+mn-cs"/>
            </a:endParaRPr>
          </a:p>
          <a:p>
            <a:pPr algn="l"/>
            <a:r>
              <a:rPr lang="en-US" sz="1800" b="1" i="0" u="none" strike="noStrike" baseline="0" dirty="0">
                <a:latin typeface="MinionPro-Bold"/>
              </a:rPr>
              <a:t>Find a good contact. </a:t>
            </a:r>
            <a:r>
              <a:rPr lang="en-US" sz="1800" b="0" i="0" u="none" strike="noStrike" baseline="0" dirty="0">
                <a:latin typeface="MinionPro-Regular"/>
              </a:rPr>
              <a:t>Ask people in your network if they know of anyone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who could provide information and advice, or do research to find a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contact at one of your targeted employers.</a:t>
            </a:r>
            <a:endParaRPr lang="en-US" sz="1800" b="0" i="0" u="none" strike="noStrike" kern="1200" baseline="0" dirty="0">
              <a:solidFill>
                <a:schemeClr val="tx2"/>
              </a:solidFill>
              <a:effectLst/>
              <a:latin typeface="MinionPro-Regular"/>
              <a:ea typeface="+mn-ea"/>
              <a:cs typeface="+mn-cs"/>
            </a:endParaRPr>
          </a:p>
          <a:p>
            <a:pPr algn="l"/>
            <a:endParaRPr lang="en-US" sz="1800" b="0" i="0" u="none" strike="noStrike" kern="1200" baseline="0" dirty="0">
              <a:solidFill>
                <a:schemeClr val="tx2"/>
              </a:solidFill>
              <a:effectLst/>
              <a:latin typeface="MinionPro-Regular"/>
              <a:ea typeface="+mn-ea"/>
              <a:cs typeface="+mn-cs"/>
            </a:endParaRPr>
          </a:p>
          <a:p>
            <a:pPr algn="l"/>
            <a:r>
              <a:rPr lang="en-US" sz="1800" b="1" i="0" u="none" strike="noStrike" baseline="0" dirty="0">
                <a:latin typeface="MinionPro-Bold"/>
              </a:rPr>
              <a:t>Call, email, or send a message introducing yourself. </a:t>
            </a:r>
            <a:r>
              <a:rPr lang="en-US" sz="1800" b="0" i="0" u="none" strike="noStrike" baseline="0" dirty="0">
                <a:latin typeface="MinionPro-Bold"/>
              </a:rPr>
              <a:t>Keep this short and to the point.</a:t>
            </a:r>
          </a:p>
          <a:p>
            <a:pPr algn="l"/>
            <a:endParaRPr lang="en-US" sz="1800" b="0" i="0" u="none" strike="noStrike" kern="1200" baseline="0" dirty="0">
              <a:solidFill>
                <a:schemeClr val="tx2"/>
              </a:solidFill>
              <a:effectLst/>
              <a:latin typeface="MinionPro-Bold"/>
              <a:ea typeface="+mn-ea"/>
              <a:cs typeface="+mn-cs"/>
            </a:endParaRPr>
          </a:p>
          <a:p>
            <a:pPr algn="l"/>
            <a:r>
              <a:rPr lang="en-US" sz="1800" b="1" i="0" u="none" strike="noStrike" baseline="0" dirty="0">
                <a:latin typeface="MinionPro-Bold"/>
              </a:rPr>
              <a:t>Include a link to your online profile or resume. </a:t>
            </a:r>
            <a:r>
              <a:rPr lang="en-US" sz="1800" b="0" i="0" u="none" strike="noStrike" baseline="0" dirty="0">
                <a:latin typeface="MinionPro-Regular"/>
              </a:rPr>
              <a:t>Along with your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request, provide a way for your prospective interviewer to learn more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about you before you meet.</a:t>
            </a:r>
          </a:p>
          <a:p>
            <a:pPr algn="l"/>
            <a:endParaRPr lang="en-US" sz="1800" b="0" i="0" u="none" strike="noStrike" kern="1200" baseline="0" dirty="0">
              <a:solidFill>
                <a:schemeClr val="tx2"/>
              </a:solidFill>
              <a:effectLst/>
              <a:latin typeface="MinionPro-Regular"/>
              <a:ea typeface="+mn-ea"/>
              <a:cs typeface="+mn-cs"/>
            </a:endParaRPr>
          </a:p>
          <a:p>
            <a:pPr algn="l"/>
            <a:r>
              <a:rPr lang="en-US" sz="1800" b="1" i="0" u="none" strike="noStrike" baseline="0" dirty="0">
                <a:latin typeface="MinionPro-Bold"/>
              </a:rPr>
              <a:t>Set up a date and time to meet. </a:t>
            </a:r>
            <a:r>
              <a:rPr lang="en-US" sz="1800" b="0" i="0" u="none" strike="noStrike" baseline="0" dirty="0">
                <a:latin typeface="MinionPro-Regular"/>
              </a:rPr>
              <a:t>If it’s not possible to meet in person,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suggest a phone or videoconference interview. If you will be meeting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face-to-face, dress as you would for a job interview.</a:t>
            </a:r>
            <a:endParaRPr lang="en-US" sz="1800" b="0" i="0" u="none" strike="noStrike" kern="1200" baseline="0" dirty="0">
              <a:solidFill>
                <a:schemeClr val="tx2"/>
              </a:solidFill>
              <a:effectLst/>
              <a:latin typeface="MinionPro-Regular"/>
              <a:ea typeface="+mn-ea"/>
              <a:cs typeface="+mn-cs"/>
            </a:endParaRPr>
          </a:p>
          <a:p>
            <a:pPr algn="l"/>
            <a:endParaRPr lang="en-US" sz="1800" b="0" i="0" u="none" strike="noStrike" kern="1200" baseline="0" dirty="0">
              <a:solidFill>
                <a:schemeClr val="tx2"/>
              </a:solidFill>
              <a:effectLst/>
              <a:latin typeface="MinionPro-Regular"/>
              <a:ea typeface="+mn-ea"/>
              <a:cs typeface="+mn-cs"/>
            </a:endParaRPr>
          </a:p>
          <a:p>
            <a:pPr algn="l"/>
            <a:r>
              <a:rPr lang="en-US" sz="1800" b="1" i="0" u="none" strike="noStrike" baseline="0" dirty="0">
                <a:latin typeface="MinionPro-Bold"/>
              </a:rPr>
              <a:t>Prepare a list of questions. </a:t>
            </a:r>
            <a:r>
              <a:rPr lang="en-US" sz="1800" b="0" i="0" u="none" strike="noStrike" baseline="0" dirty="0">
                <a:latin typeface="MinionPro-Regular"/>
              </a:rPr>
              <a:t>Remember, this is not a job interview. You,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not the employer, will be asking the questions. Think of what you’d like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to know about the job, the field, or the industry, and about the particular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company.</a:t>
            </a:r>
            <a:endParaRPr lang="en-US" sz="1800" b="0" i="0" u="none" strike="noStrike" kern="1200" baseline="0" dirty="0">
              <a:solidFill>
                <a:schemeClr val="tx2"/>
              </a:solidFill>
              <a:effectLst/>
              <a:latin typeface="MinionPro-Regular"/>
              <a:ea typeface="+mn-ea"/>
              <a:cs typeface="+mn-cs"/>
            </a:endParaRPr>
          </a:p>
          <a:p>
            <a:pPr algn="l"/>
            <a:endParaRPr lang="en-US" sz="1800" b="0" i="0" u="none" strike="noStrike" kern="1200" baseline="0" dirty="0">
              <a:solidFill>
                <a:schemeClr val="tx2"/>
              </a:solidFill>
              <a:effectLst/>
              <a:latin typeface="MinionPro-Regular"/>
              <a:ea typeface="+mn-ea"/>
              <a:cs typeface="+mn-cs"/>
            </a:endParaRPr>
          </a:p>
          <a:p>
            <a:pPr algn="l"/>
            <a:r>
              <a:rPr lang="en-US" sz="1800" b="1" i="0" u="none" strike="noStrike" baseline="0" dirty="0">
                <a:latin typeface="MinionPro-Bold"/>
              </a:rPr>
              <a:t>Find a way to promote yourself. </a:t>
            </a:r>
            <a:r>
              <a:rPr lang="en-US" sz="1800" b="0" i="0" u="none" strike="noStrike" baseline="0" dirty="0">
                <a:latin typeface="MinionPro-Regular"/>
              </a:rPr>
              <a:t>Although you’re not interviewing for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a job, you still want to impress your new contact. While asking questions,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you can mention positive things about yourself.</a:t>
            </a:r>
            <a:endParaRPr lang="en-US" sz="1800" b="0" i="0" u="none" strike="noStrike" kern="1200" baseline="0" dirty="0">
              <a:solidFill>
                <a:schemeClr val="tx2"/>
              </a:solidFill>
              <a:effectLst/>
              <a:latin typeface="MinionPro-Regular"/>
              <a:ea typeface="+mn-ea"/>
              <a:cs typeface="+mn-cs"/>
            </a:endParaRPr>
          </a:p>
          <a:p>
            <a:pPr algn="l"/>
            <a:endParaRPr lang="en-US" sz="1800" b="0" i="0" u="none" strike="noStrike" kern="1200" baseline="0" dirty="0">
              <a:solidFill>
                <a:schemeClr val="tx2"/>
              </a:solidFill>
              <a:effectLst/>
              <a:latin typeface="MinionPro-Regular"/>
              <a:ea typeface="+mn-ea"/>
              <a:cs typeface="+mn-cs"/>
            </a:endParaRPr>
          </a:p>
          <a:p>
            <a:pPr algn="l"/>
            <a:r>
              <a:rPr lang="en-US" sz="1800" b="1" i="0" u="none" strike="noStrike" baseline="0" dirty="0">
                <a:latin typeface="MinionPro-Bold"/>
              </a:rPr>
              <a:t>Listen and take notes. </a:t>
            </a:r>
            <a:r>
              <a:rPr lang="en-US" sz="1800" b="0" i="0" u="none" strike="noStrike" baseline="0" dirty="0">
                <a:latin typeface="MinionPro-Regular"/>
              </a:rPr>
              <a:t>For the most part, do more listening than speaking.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Communicate your enthusiasm and interest in what the speaker is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saying.</a:t>
            </a:r>
            <a:endParaRPr lang="en-US" sz="1800" b="0" i="0" u="none" strike="noStrike" kern="1200" baseline="0" dirty="0">
              <a:solidFill>
                <a:schemeClr val="tx2"/>
              </a:solidFill>
              <a:effectLst/>
              <a:latin typeface="MinionPro-Bold"/>
              <a:ea typeface="+mn-ea"/>
              <a:cs typeface="+mn-cs"/>
            </a:endParaRPr>
          </a:p>
          <a:p>
            <a:pPr algn="l"/>
            <a:endParaRPr lang="en-US" sz="1800" b="0" i="0" u="none" strike="noStrike" kern="1200" baseline="0" dirty="0">
              <a:solidFill>
                <a:schemeClr val="tx2"/>
              </a:solidFill>
              <a:effectLst/>
              <a:latin typeface="MinionPro-Bold"/>
              <a:ea typeface="+mn-ea"/>
              <a:cs typeface="+mn-cs"/>
            </a:endParaRPr>
          </a:p>
          <a:p>
            <a:pPr algn="l"/>
            <a:endParaRPr lang="en-US" sz="1200" b="0" kern="1200" dirty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1221E5-7225-48EB-A4EE-420E7BFCF705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37814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1800" b="0" i="0" u="none" strike="noStrike" baseline="0" dirty="0">
                <a:latin typeface="MinionPro-Regular"/>
              </a:rPr>
              <a:t>A </a:t>
            </a:r>
            <a:r>
              <a:rPr lang="en-US" sz="1800" b="0" i="1" u="none" strike="noStrike" baseline="0" dirty="0">
                <a:latin typeface="MinionPro-It"/>
              </a:rPr>
              <a:t>job fair, </a:t>
            </a:r>
            <a:r>
              <a:rPr lang="en-US" sz="1800" b="0" i="0" u="none" strike="noStrike" baseline="0" dirty="0">
                <a:latin typeface="MinionPro-Regular"/>
              </a:rPr>
              <a:t>or career fair, is traditionally a gathering of employers who set up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booths in a large event space. These events allow job seekers to connect with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multiple employers in one place. Be prepared by dressing well and polishing your elevator pitch.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Research the companies that will be participating and choose which companies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you want to speak with first, as you likely won’t have time to connect with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them all. </a:t>
            </a:r>
          </a:p>
          <a:p>
            <a:pPr algn="l"/>
            <a:endParaRPr lang="en-US" sz="1800" b="0" i="0" u="none" strike="noStrike" kern="1200" baseline="0" dirty="0">
              <a:solidFill>
                <a:schemeClr val="tx2"/>
              </a:solidFill>
              <a:effectLst/>
              <a:latin typeface="MinionPro-Regular"/>
              <a:ea typeface="+mn-ea"/>
              <a:cs typeface="+mn-cs"/>
            </a:endParaRP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A </a:t>
            </a:r>
            <a:r>
              <a:rPr lang="en-US" sz="1800" b="0" i="1" u="none" strike="noStrike" baseline="0" dirty="0">
                <a:latin typeface="MinionPro-It"/>
              </a:rPr>
              <a:t>networking event </a:t>
            </a:r>
            <a:r>
              <a:rPr lang="en-US" sz="1800" b="0" i="0" u="none" strike="noStrike" baseline="0" dirty="0">
                <a:latin typeface="MinionPro-Regular"/>
              </a:rPr>
              <a:t>is a social event organized for people who want to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expand their professional network. Some events are specific to a certain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industry or field, while some are for certain groups, such as women, young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professionals, or veterans of the military.</a:t>
            </a:r>
            <a:r>
              <a:rPr lang="en-US" sz="1800" b="0" i="0" u="none" strike="noStrike" kern="1200" baseline="0" dirty="0">
                <a:solidFill>
                  <a:schemeClr val="tx2"/>
                </a:solidFill>
                <a:effectLst/>
                <a:latin typeface="MinionPro-Regular"/>
                <a:ea typeface="+mn-ea"/>
                <a:cs typeface="+mn-cs"/>
              </a:rPr>
              <a:t> </a:t>
            </a:r>
            <a:r>
              <a:rPr lang="en-US" sz="1800" b="0" i="0" u="none" strike="noStrike" baseline="0" dirty="0">
                <a:latin typeface="MinionPro-Regular"/>
              </a:rPr>
              <a:t>Networking events are often in the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form of a happy hour, breakfast, luncheon, or online chat, and one or more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people may be invited to speak about a topic.</a:t>
            </a:r>
            <a:endParaRPr lang="en-US" sz="1800" b="0" i="0" u="none" strike="noStrike" kern="1200" baseline="0" dirty="0">
              <a:solidFill>
                <a:schemeClr val="tx2"/>
              </a:solidFill>
              <a:effectLst/>
              <a:latin typeface="MinionPro-Regular"/>
              <a:ea typeface="+mn-ea"/>
              <a:cs typeface="+mn-cs"/>
            </a:endParaRPr>
          </a:p>
          <a:p>
            <a:pPr algn="l"/>
            <a:endParaRPr lang="en-US" sz="1800" b="0" i="0" u="none" strike="noStrike" kern="1200" baseline="0" dirty="0">
              <a:solidFill>
                <a:schemeClr val="tx2"/>
              </a:solidFill>
              <a:effectLst/>
              <a:latin typeface="MinionPro-Regular"/>
              <a:ea typeface="+mn-ea"/>
              <a:cs typeface="+mn-cs"/>
            </a:endParaRPr>
          </a:p>
          <a:p>
            <a:pPr algn="l"/>
            <a:endParaRPr lang="en-US" sz="1200" kern="1200" dirty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1221E5-7225-48EB-A4EE-420E7BFCF705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685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1800" b="0" i="0" u="none" strike="noStrike" baseline="0" dirty="0">
                <a:latin typeface="MinionPro-Regular"/>
              </a:rPr>
              <a:t>Stay in touch in a friendly, polite way with everyone on your network list.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Following up and thanking people who help you is good manners. It is also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likely to help you in your job search and throughout your career.</a:t>
            </a:r>
            <a:endParaRPr lang="en-US" sz="1200" kern="1200" dirty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1221E5-7225-48EB-A4EE-420E7BFCF705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45374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1800" b="0" i="0" u="none" strike="noStrike" baseline="0" dirty="0">
                <a:latin typeface="MinionPro-Regular"/>
              </a:rPr>
              <a:t>“Hidden” jobs—jobs that are not advertised—are filled by someone the employer knows or who has been referred to them.</a:t>
            </a:r>
          </a:p>
          <a:p>
            <a:pPr algn="l"/>
            <a:endParaRPr lang="en-US" sz="1200" kern="1200" dirty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  <a:p>
            <a:pPr algn="l"/>
            <a:r>
              <a:rPr lang="en-US" sz="12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This presentation will help you </a:t>
            </a:r>
            <a:r>
              <a:rPr lang="en-US" sz="1800" b="0" i="0" u="none" strike="noStrike" kern="1200" baseline="0" dirty="0">
                <a:solidFill>
                  <a:srgbClr val="000000"/>
                </a:solidFill>
                <a:effectLst/>
                <a:latin typeface="HelveticaNeueLTStd-Roman"/>
                <a:ea typeface="+mn-ea"/>
                <a:cs typeface="+mn-cs"/>
              </a:rPr>
              <a:t>u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HelveticaNeueLTStd-Roman"/>
              </a:rPr>
              <a:t>nderstand the process and importance of networking to find a job.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1221E5-7225-48EB-A4EE-420E7BFCF705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6719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1800" b="0" i="0" u="none" strike="noStrike" baseline="0" dirty="0">
                <a:latin typeface="MinionPro-Regular"/>
              </a:rPr>
              <a:t>A </a:t>
            </a:r>
            <a:r>
              <a:rPr lang="en-US" sz="1800" b="0" i="1" u="none" strike="noStrike" baseline="0" dirty="0">
                <a:latin typeface="MinionPro-It"/>
              </a:rPr>
              <a:t>network </a:t>
            </a:r>
            <a:r>
              <a:rPr lang="en-US" sz="1800" b="0" i="0" u="none" strike="noStrike" baseline="0" dirty="0">
                <a:latin typeface="MinionPro-Regular"/>
              </a:rPr>
              <a:t>is an informal group of people who have something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in common. As a job seeker, your network is made up of all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the people you know who can help you find a job—and all the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people they know. Networking is the process you use in contacting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these people.</a:t>
            </a:r>
            <a:endParaRPr lang="en-US" sz="1200" kern="1200" dirty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1221E5-7225-48EB-A4EE-420E7BFCF70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5369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1800" b="0" i="0" u="none" strike="noStrike" baseline="0" dirty="0">
                <a:latin typeface="MinionPro-Regular"/>
              </a:rPr>
              <a:t>Here are four goals that experience shows are important to keep in mind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for each networking contact:</a:t>
            </a:r>
          </a:p>
          <a:p>
            <a:pPr algn="l"/>
            <a:endParaRPr lang="en-US" sz="1800" b="0" i="0" u="none" strike="noStrike" baseline="0" dirty="0">
              <a:solidFill>
                <a:srgbClr val="000000"/>
              </a:solidFill>
              <a:latin typeface="MinionPro-Regular"/>
            </a:endParaRPr>
          </a:p>
          <a:p>
            <a:pPr algn="l"/>
            <a:r>
              <a:rPr lang="en-US" sz="1800" b="0" i="0" u="none" strike="noStrike" baseline="0" dirty="0">
                <a:latin typeface="HelveticaNeueLTStd-MdCn"/>
              </a:rPr>
              <a:t>Select good contacts </a:t>
            </a:r>
            <a:r>
              <a:rPr lang="en-US" sz="1800" b="0" i="0" u="none" strike="noStrike" baseline="0" dirty="0">
                <a:latin typeface="MinionPro-Regular"/>
              </a:rPr>
              <a:t>You can start by posting a message to all your friends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on social media that you’re looking for a job and see who responds. You never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know who might have a good connection. However, you might get better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results by reaching out to people individually.</a:t>
            </a:r>
            <a:endParaRPr lang="en-US" sz="1800" b="0" i="0" u="none" strike="noStrike" baseline="0" dirty="0">
              <a:solidFill>
                <a:srgbClr val="000000"/>
              </a:solidFill>
              <a:latin typeface="MinionPro-Regular"/>
            </a:endParaRPr>
          </a:p>
          <a:p>
            <a:pPr algn="l"/>
            <a:endParaRPr lang="en-US" sz="1800" b="0" i="0" u="none" strike="noStrike" baseline="0" dirty="0">
              <a:solidFill>
                <a:srgbClr val="000000"/>
              </a:solidFill>
              <a:latin typeface="MinionPro-Regular"/>
            </a:endParaRPr>
          </a:p>
          <a:p>
            <a:pPr algn="l"/>
            <a:r>
              <a:rPr lang="en-US" sz="1800" b="0" i="0" u="none" strike="noStrike" baseline="0" dirty="0">
                <a:latin typeface="HelveticaNeueLTStd-MdCn"/>
              </a:rPr>
              <a:t>Present yourself well </a:t>
            </a:r>
            <a:r>
              <a:rPr lang="en-US" sz="1800" b="0" i="0" u="none" strike="noStrike" baseline="0" dirty="0">
                <a:latin typeface="MinionPro-Regular"/>
              </a:rPr>
              <a:t>You need to convince your contacts that you have the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skills to do a good job. Be specific about the job you are looking for and what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skills, experience, and other credentials you have. Share your resume with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each person you contact and provide a link to your online business networking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profile.</a:t>
            </a:r>
            <a:endParaRPr lang="en-US" sz="1800" b="0" i="0" u="none" strike="noStrike" baseline="0" dirty="0">
              <a:solidFill>
                <a:srgbClr val="000000"/>
              </a:solidFill>
              <a:latin typeface="MinionPro-Regular"/>
            </a:endParaRPr>
          </a:p>
          <a:p>
            <a:pPr algn="l"/>
            <a:endParaRPr lang="en-US" sz="1800" b="0" i="0" u="none" strike="noStrike" baseline="0" dirty="0">
              <a:solidFill>
                <a:srgbClr val="000000"/>
              </a:solidFill>
              <a:latin typeface="MinionPro-Regular"/>
            </a:endParaRPr>
          </a:p>
          <a:p>
            <a:pPr algn="l"/>
            <a:r>
              <a:rPr lang="en-US" sz="1800" b="0" i="0" u="none" strike="noStrike" baseline="0" dirty="0">
                <a:latin typeface="HelveticaNeueLTStd-MdCn"/>
              </a:rPr>
              <a:t>Get two referrals </a:t>
            </a:r>
            <a:r>
              <a:rPr lang="en-US" sz="1800" b="0" i="0" u="none" strike="noStrike" baseline="0" dirty="0">
                <a:latin typeface="MinionPro-Regular"/>
              </a:rPr>
              <a:t>Sometimes contacts know of an opening for someone with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your interests, but more often they do not. Whatever the situation, your objective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is to get the names and contact information of people who could help you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in your search.</a:t>
            </a:r>
            <a:endParaRPr lang="en-US" sz="1800" b="0" i="0" u="none" strike="noStrike" baseline="0" dirty="0">
              <a:solidFill>
                <a:srgbClr val="000000"/>
              </a:solidFill>
              <a:latin typeface="MinionPro-Regular"/>
            </a:endParaRPr>
          </a:p>
          <a:p>
            <a:pPr algn="l"/>
            <a:endParaRPr lang="en-US" sz="1800" b="0" i="0" u="none" strike="noStrike" baseline="0" dirty="0">
              <a:solidFill>
                <a:srgbClr val="000000"/>
              </a:solidFill>
              <a:latin typeface="MinionPro-Regular"/>
            </a:endParaRPr>
          </a:p>
          <a:p>
            <a:pPr algn="l"/>
            <a:r>
              <a:rPr lang="en-US" sz="1800" b="0" i="0" u="none" strike="noStrike" baseline="0" dirty="0">
                <a:latin typeface="HelveticaNeueLTStd-MdCn"/>
              </a:rPr>
              <a:t>Network to learn, not just to get a job </a:t>
            </a:r>
            <a:r>
              <a:rPr lang="en-US" sz="1800" b="0" i="0" u="none" strike="noStrike" baseline="0" dirty="0">
                <a:latin typeface="MinionPro-Regular"/>
              </a:rPr>
              <a:t>Approach networking as a chance to learn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and grow, not just as a means to find a job. Even if someone you contact doesn’t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have a solid job lead, you can still ask for advice or information.</a:t>
            </a:r>
            <a:endParaRPr lang="en-US" sz="1800" b="1" i="0" u="none" strike="noStrike" baseline="0" dirty="0">
              <a:solidFill>
                <a:srgbClr val="000000"/>
              </a:solidFill>
              <a:latin typeface="MinionPro-Regular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1221E5-7225-48EB-A4EE-420E7BFCF705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8903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1800" b="0" i="0" u="none" strike="noStrike" baseline="0" dirty="0">
                <a:latin typeface="MinionPro-Regular"/>
              </a:rPr>
              <a:t>Here is a five-step process for creating a list of potential employers to contact:</a:t>
            </a:r>
          </a:p>
          <a:p>
            <a:pPr algn="l"/>
            <a:endParaRPr lang="en-US" sz="1800" b="0" i="0" u="none" strike="noStrike" baseline="0" dirty="0">
              <a:latin typeface="MinionPro-Regular"/>
            </a:endParaRPr>
          </a:p>
          <a:p>
            <a:pPr algn="l"/>
            <a:r>
              <a:rPr lang="en-US" sz="1800" b="1" i="0" u="none" strike="noStrike" baseline="0" dirty="0">
                <a:latin typeface="MinionPro-Bold"/>
              </a:rPr>
              <a:t>Search for employers who are hiring now. </a:t>
            </a:r>
            <a:r>
              <a:rPr lang="en-US" sz="1800" b="0" i="0" u="none" strike="noStrike" baseline="0" dirty="0">
                <a:latin typeface="MinionPro-Regular"/>
              </a:rPr>
              <a:t>You can find names of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employers who are hiring now for the job you want. Enter your desired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job title and preferred city and state into any search engine and look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through the job postings.</a:t>
            </a:r>
          </a:p>
          <a:p>
            <a:pPr algn="l"/>
            <a:endParaRPr lang="en-US" sz="1800" b="0" i="0" u="none" strike="noStrike" baseline="0" dirty="0">
              <a:latin typeface="MinionPro-Regular"/>
            </a:endParaRPr>
          </a:p>
          <a:p>
            <a:pPr algn="l"/>
            <a:r>
              <a:rPr lang="en-US" sz="1800" b="1" i="0" u="none" strike="noStrike" baseline="0" dirty="0">
                <a:latin typeface="MinionPro-Bold"/>
              </a:rPr>
              <a:t>Search for employers by industry or business type. </a:t>
            </a:r>
            <a:r>
              <a:rPr lang="en-US" sz="1800" b="0" i="0" u="none" strike="noStrike" baseline="0" dirty="0">
                <a:latin typeface="MinionPro-Regular"/>
              </a:rPr>
              <a:t>Check your local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chamber of commerce or secretary of state website to see if they have an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online directory of businesses in your area. Most states and many communities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have directories that list registered corporations by industry.</a:t>
            </a:r>
          </a:p>
          <a:p>
            <a:pPr algn="l"/>
            <a:endParaRPr lang="en-US" sz="1800" b="0" i="0" u="none" strike="noStrike" baseline="0" dirty="0">
              <a:latin typeface="MinionPro-Regular"/>
            </a:endParaRPr>
          </a:p>
          <a:p>
            <a:pPr algn="l"/>
            <a:r>
              <a:rPr lang="en-US" sz="1800" b="1" i="0" u="none" strike="noStrike" baseline="0" dirty="0">
                <a:latin typeface="MinionPro-Bold"/>
              </a:rPr>
              <a:t>Prioritize your targets. </a:t>
            </a:r>
            <a:r>
              <a:rPr lang="en-US" sz="1800" b="0" i="0" u="none" strike="noStrike" baseline="0" dirty="0">
                <a:latin typeface="MinionPro-Regular"/>
              </a:rPr>
              <a:t>For the businesses and organizations you saved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or added to the worksheet that follows, assign a number next to each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based on how interesting it sounds to you.</a:t>
            </a:r>
          </a:p>
          <a:p>
            <a:pPr algn="l"/>
            <a:endParaRPr lang="en-US" sz="1800" b="0" i="0" u="none" strike="noStrike" baseline="0" dirty="0">
              <a:latin typeface="MinionPro-Regular"/>
            </a:endParaRPr>
          </a:p>
          <a:p>
            <a:pPr algn="l"/>
            <a:r>
              <a:rPr lang="en-US" sz="1800" b="1" i="0" u="none" strike="noStrike" baseline="0" dirty="0">
                <a:latin typeface="MinionPro-Bold"/>
              </a:rPr>
              <a:t>Research the companies that interest you most. </a:t>
            </a:r>
            <a:r>
              <a:rPr lang="en-US" sz="1800" b="0" i="0" u="none" strike="noStrike" baseline="0" dirty="0">
                <a:latin typeface="MinionPro-Regular"/>
              </a:rPr>
              <a:t>Career websites such as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Indeed, Glassdoor, the Muse, and </a:t>
            </a:r>
            <a:r>
              <a:rPr lang="en-US" sz="1800" b="0" i="0" u="none" strike="noStrike" baseline="0" dirty="0" err="1">
                <a:latin typeface="MinionPro-Regular"/>
              </a:rPr>
              <a:t>CareerBliss</a:t>
            </a:r>
            <a:r>
              <a:rPr lang="en-US" sz="1800" b="0" i="0" u="none" strike="noStrike" baseline="0" dirty="0">
                <a:latin typeface="MinionPro-Regular"/>
              </a:rPr>
              <a:t> offer company profiles and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employee reviews. Read the reviews to find out which companies have the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best reputation among their employees.</a:t>
            </a:r>
          </a:p>
          <a:p>
            <a:pPr algn="l"/>
            <a:endParaRPr lang="en-US" sz="1800" b="0" i="0" u="none" strike="noStrike" baseline="0" dirty="0">
              <a:latin typeface="MinionPro-Regular"/>
            </a:endParaRPr>
          </a:p>
          <a:p>
            <a:pPr algn="l"/>
            <a:r>
              <a:rPr lang="en-US" sz="1800" b="1" i="0" u="none" strike="noStrike" baseline="0" dirty="0">
                <a:latin typeface="MinionPro-Bold"/>
              </a:rPr>
              <a:t>Find a way to contact your target companies. </a:t>
            </a:r>
            <a:r>
              <a:rPr lang="en-US" sz="1800" b="0" i="0" u="none" strike="noStrike" baseline="0" dirty="0">
                <a:latin typeface="MinionPro-Regular"/>
              </a:rPr>
              <a:t>Once you have identified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the companies that interest you most, find a person in each company to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contact. You can do this by calling the main number and asking about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the person who supervises the department you wish to work in. You can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also find names and contact information by looking on the company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website or on sites such as LinkedIn.</a:t>
            </a:r>
          </a:p>
          <a:p>
            <a:pPr algn="l"/>
            <a:endParaRPr lang="en-US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1221E5-7225-48EB-A4EE-420E7BFCF705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392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1800" b="0" i="0" u="none" strike="noStrike" baseline="0" dirty="0">
                <a:latin typeface="MinionPro-Regular"/>
              </a:rPr>
              <a:t>LinkedIn is the ultimate networking site for job seekers. Once you have a profile, you can sync your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account with your email and mobile address books to quickly find people you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know on LinkedIn and invite them to connect. LinkedIn will also suggest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people you might want to connect with based on something you have in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common, such as a school, employer , or someone you both know.</a:t>
            </a:r>
          </a:p>
          <a:p>
            <a:pPr algn="l"/>
            <a:endParaRPr lang="en-US" sz="1800" b="0" i="0" u="none" strike="noStrike" kern="1200" baseline="0" dirty="0">
              <a:solidFill>
                <a:schemeClr val="tx2"/>
              </a:solidFill>
              <a:effectLst/>
              <a:latin typeface="MinionPro-Regular"/>
              <a:ea typeface="+mn-ea"/>
              <a:cs typeface="+mn-cs"/>
            </a:endParaRP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The people connected to you are your first-level connections. The people</a:t>
            </a:r>
          </a:p>
          <a:p>
            <a:pPr algn="l"/>
            <a:r>
              <a:rPr lang="en-US" sz="1800" b="0" i="1" u="none" strike="noStrike" baseline="0" dirty="0">
                <a:latin typeface="MinionPro-It"/>
              </a:rPr>
              <a:t>they </a:t>
            </a:r>
            <a:r>
              <a:rPr lang="en-US" sz="1800" b="0" i="0" u="none" strike="noStrike" baseline="0" dirty="0">
                <a:latin typeface="MinionPro-Regular"/>
              </a:rPr>
              <a:t>know are your second-level connections, and the people </a:t>
            </a:r>
            <a:r>
              <a:rPr lang="en-US" sz="1800" b="0" i="1" u="none" strike="noStrike" baseline="0" dirty="0">
                <a:latin typeface="MinionPro-It"/>
              </a:rPr>
              <a:t>they </a:t>
            </a:r>
            <a:r>
              <a:rPr lang="en-US" sz="1800" b="0" i="0" u="none" strike="noStrike" baseline="0" dirty="0">
                <a:latin typeface="MinionPro-Regular"/>
              </a:rPr>
              <a:t>know are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your third-level connections. All these people are part of your job search</a:t>
            </a:r>
            <a:r>
              <a:rPr lang="en-US" sz="1800" b="0" i="0" u="none" strike="noStrike" kern="1200" baseline="0" dirty="0">
                <a:solidFill>
                  <a:schemeClr val="tx2"/>
                </a:solidFill>
                <a:effectLst/>
                <a:latin typeface="MinionPro-Regular"/>
                <a:ea typeface="+mn-ea"/>
                <a:cs typeface="+mn-cs"/>
              </a:rPr>
              <a:t> </a:t>
            </a:r>
            <a:r>
              <a:rPr lang="en-US" sz="1800" b="0" i="0" u="none" strike="noStrike" baseline="0" dirty="0">
                <a:latin typeface="MinionPro-Regular"/>
              </a:rPr>
              <a:t>network. If you have 100 first-level connections and each of those people has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100 connections, you might have thousands of contacts in your network already!</a:t>
            </a:r>
            <a:endParaRPr lang="en-US" sz="1200" kern="1200" dirty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1221E5-7225-48EB-A4EE-420E7BFCF705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0469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1800" b="0" i="0" u="none" strike="noStrike" baseline="0" dirty="0">
                <a:latin typeface="MinionPro-Regular"/>
              </a:rPr>
              <a:t>Being on social media allows you to build your informal network of friends,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family, and acquaintances. However, it’s not just for socializing. Social media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has become a very popular way for employers to share job openings and find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new employees.</a:t>
            </a:r>
          </a:p>
          <a:p>
            <a:pPr algn="l"/>
            <a:endParaRPr lang="en-US" sz="1800" b="0" i="0" u="none" strike="noStrike" kern="1200" baseline="0" dirty="0">
              <a:solidFill>
                <a:schemeClr val="tx2"/>
              </a:solidFill>
              <a:effectLst/>
              <a:latin typeface="MinionPro-Regular"/>
              <a:ea typeface="+mn-ea"/>
              <a:cs typeface="+mn-cs"/>
            </a:endParaRP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The microblogging and social networking site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Twitter  is a great way to find and follow people who work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at your target employers. By reading tweets, you can get a feel for the company’s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issues and possibly find out about job openings in their early stages.</a:t>
            </a:r>
          </a:p>
          <a:p>
            <a:pPr algn="l"/>
            <a:endParaRPr lang="en-US" sz="1800" b="0" i="0" u="none" strike="noStrike" kern="1200" baseline="0" dirty="0">
              <a:solidFill>
                <a:schemeClr val="tx2"/>
              </a:solidFill>
              <a:effectLst/>
              <a:latin typeface="MinionPro-Regular"/>
              <a:ea typeface="+mn-ea"/>
              <a:cs typeface="+mn-cs"/>
            </a:endParaRP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With 65 million businesses now using Facebook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pages, Facebook is a great source for learning about employers and job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openings. When you “like” or subscribe to an employer’s page, any new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posts—including job postings—that the employer creates will show up in your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news feed.</a:t>
            </a:r>
            <a:endParaRPr lang="en-US" sz="1800" b="0" i="0" u="none" strike="noStrike" kern="1200" baseline="0" dirty="0">
              <a:solidFill>
                <a:schemeClr val="tx2"/>
              </a:solidFill>
              <a:effectLst/>
              <a:latin typeface="MinionPro-Regular"/>
              <a:ea typeface="+mn-ea"/>
              <a:cs typeface="+mn-cs"/>
            </a:endParaRPr>
          </a:p>
          <a:p>
            <a:pPr algn="l"/>
            <a:endParaRPr lang="en-US" sz="1800" b="0" i="0" u="none" strike="noStrike" kern="1200" baseline="0" dirty="0">
              <a:solidFill>
                <a:schemeClr val="tx2"/>
              </a:solidFill>
              <a:effectLst/>
              <a:latin typeface="MinionPro-Regular"/>
              <a:ea typeface="+mn-ea"/>
              <a:cs typeface="+mn-cs"/>
            </a:endParaRP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Many websites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provide a community of people with skills or interests similar to your own. For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example, try to find the sites of professional organizations that are related to the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job you want.</a:t>
            </a:r>
            <a:endParaRPr lang="en-US" sz="1800" b="0" i="0" u="none" strike="noStrike" kern="1200" baseline="0" dirty="0">
              <a:solidFill>
                <a:schemeClr val="tx2"/>
              </a:solidFill>
              <a:effectLst/>
              <a:latin typeface="MinionPro-Regular"/>
              <a:ea typeface="+mn-ea"/>
              <a:cs typeface="+mn-cs"/>
            </a:endParaRPr>
          </a:p>
          <a:p>
            <a:pPr algn="l"/>
            <a:endParaRPr lang="en-US" sz="1200" kern="1200" dirty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1221E5-7225-48EB-A4EE-420E7BFCF705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3616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1800" b="0" i="0" u="none" strike="noStrike" baseline="0" dirty="0">
                <a:latin typeface="MinionPro-Regular"/>
              </a:rPr>
              <a:t>To be effective, your networking must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begin with clear goals. Know in advance what you want to accomplish when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you contact an employer or someone in your network. What are you looking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for, and what do you want them to know about you?</a:t>
            </a:r>
          </a:p>
          <a:p>
            <a:pPr algn="l"/>
            <a:endParaRPr lang="en-US" sz="1800" b="0" i="0" u="none" strike="noStrike" kern="1200" baseline="0" dirty="0">
              <a:solidFill>
                <a:schemeClr val="tx2"/>
              </a:solidFill>
              <a:effectLst/>
              <a:latin typeface="MinionPro-Regular"/>
              <a:ea typeface="+mn-ea"/>
              <a:cs typeface="+mn-cs"/>
            </a:endParaRP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Start by writing a short script that you can use in networking. Think of this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script as your </a:t>
            </a:r>
            <a:r>
              <a:rPr lang="en-US" sz="1800" b="0" i="1" u="none" strike="noStrike" baseline="0" dirty="0">
                <a:latin typeface="MinionPro-It"/>
              </a:rPr>
              <a:t>elevator pitch</a:t>
            </a:r>
            <a:r>
              <a:rPr lang="en-US" sz="1800" b="0" i="0" u="none" strike="noStrike" baseline="0" dirty="0">
                <a:latin typeface="MinionPro-Regular"/>
              </a:rPr>
              <a:t>—a 30- to 60-second speech that you can deliver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in the time it takes to ride an elevator. </a:t>
            </a:r>
          </a:p>
          <a:p>
            <a:pPr algn="l"/>
            <a:endParaRPr lang="en-US" sz="1800" b="0" i="0" u="none" strike="noStrike" kern="1200" baseline="0" dirty="0">
              <a:solidFill>
                <a:schemeClr val="tx2"/>
              </a:solidFill>
              <a:effectLst/>
              <a:latin typeface="MinionPro-Regular"/>
              <a:ea typeface="+mn-ea"/>
              <a:cs typeface="+mn-cs"/>
            </a:endParaRP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Your script should include your job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objective, a statement of your qualifications, and a description of your unique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strengths.. Your script should also advertise your skills and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show the value you can bring to an employer.</a:t>
            </a:r>
            <a:endParaRPr lang="en-US" sz="1200" kern="1200" dirty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1221E5-7225-48EB-A4EE-420E7BFCF705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6760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1800" b="0" i="0" u="none" strike="noStrike" baseline="0" dirty="0">
                <a:latin typeface="MinionPro-Regular"/>
              </a:rPr>
              <a:t>Your basic elevator pitch can be used for making phone calls to employers.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Follow these rules: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• </a:t>
            </a:r>
            <a:r>
              <a:rPr lang="en-US" sz="1800" b="1" i="0" u="none" strike="noStrike" baseline="0" dirty="0">
                <a:latin typeface="MinionPro-Bold"/>
              </a:rPr>
              <a:t>Write down exactly what you will say. </a:t>
            </a:r>
            <a:r>
              <a:rPr lang="en-US" sz="1800" b="0" i="0" u="none" strike="noStrike" baseline="0" dirty="0">
                <a:latin typeface="MinionPro-Regular"/>
              </a:rPr>
              <a:t>A written script will help you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present yourself effectively and keep you from searching for the right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words. You can always add or omit information depending on the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responses you get.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• </a:t>
            </a:r>
            <a:r>
              <a:rPr lang="en-US" sz="1800" b="1" i="0" u="none" strike="noStrike" baseline="0" dirty="0">
                <a:latin typeface="MinionPro-Bold"/>
              </a:rPr>
              <a:t>Keep your phone script short. </a:t>
            </a:r>
            <a:r>
              <a:rPr lang="en-US" sz="1800" b="0" i="0" u="none" strike="noStrike" baseline="0" dirty="0">
                <a:latin typeface="MinionPro-Regular"/>
              </a:rPr>
              <a:t>Present just the information that an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employer would want to know about you. A good phone script can be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read aloud in about 30 seconds or less.</a:t>
            </a:r>
          </a:p>
          <a:p>
            <a:pPr algn="l"/>
            <a:endParaRPr lang="en-US" sz="1800" b="0" i="0" u="none" strike="noStrike" kern="1200" baseline="0" dirty="0">
              <a:solidFill>
                <a:schemeClr val="tx2"/>
              </a:solidFill>
              <a:effectLst/>
              <a:latin typeface="MinionPro-Regular"/>
              <a:ea typeface="+mn-ea"/>
              <a:cs typeface="+mn-cs"/>
            </a:endParaRPr>
          </a:p>
          <a:p>
            <a:pPr algn="l"/>
            <a:r>
              <a:rPr lang="en-US" sz="1800" b="0" i="0" u="none" strike="noStrike" baseline="0" dirty="0">
                <a:latin typeface="HelveticaNeueLTStd-MdCn"/>
              </a:rPr>
              <a:t>The Introduction </a:t>
            </a:r>
            <a:r>
              <a:rPr lang="en-US" sz="1800" b="0" i="0" u="none" strike="noStrike" baseline="0" dirty="0">
                <a:latin typeface="MinionPro-Regular"/>
              </a:rPr>
              <a:t>Introduce yourself and say that you’re interested in a position.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Don’t use the word “job.” If you say you are “looking for a job” or something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similar, you often will be interrupted and told there are no openings.</a:t>
            </a:r>
          </a:p>
          <a:p>
            <a:pPr algn="l"/>
            <a:endParaRPr lang="en-US" sz="1800" b="0" i="0" u="none" strike="noStrike" baseline="0" dirty="0">
              <a:latin typeface="MinionPro-Regular"/>
            </a:endParaRP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The job objective statement is a concise explanation of what information you’re looking for or what you hope to learn about the organization.</a:t>
            </a:r>
          </a:p>
          <a:p>
            <a:pPr algn="l"/>
            <a:endParaRPr lang="en-US" sz="1800" b="0" i="0" u="none" strike="noStrike" kern="1200" baseline="0" dirty="0">
              <a:solidFill>
                <a:schemeClr val="tx2"/>
              </a:solidFill>
              <a:effectLst/>
              <a:latin typeface="MinionPro-Regular"/>
              <a:ea typeface="+mn-ea"/>
              <a:cs typeface="+mn-cs"/>
            </a:endParaRPr>
          </a:p>
          <a:p>
            <a:pPr algn="l"/>
            <a:r>
              <a:rPr lang="en-US" sz="1800" b="0" i="0" u="none" strike="noStrike" kern="1200" baseline="0" dirty="0">
                <a:solidFill>
                  <a:schemeClr val="tx2"/>
                </a:solidFill>
                <a:effectLst/>
                <a:latin typeface="MinionPro-Regular"/>
                <a:ea typeface="+mn-ea"/>
                <a:cs typeface="+mn-cs"/>
              </a:rPr>
              <a:t>Strengths statement. </a:t>
            </a:r>
            <a:r>
              <a:rPr lang="en-US" sz="1800" b="0" i="0" u="none" strike="noStrike" baseline="0" dirty="0">
                <a:latin typeface="MinionPro-Regular"/>
              </a:rPr>
              <a:t>This should be a brief statement about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your length of experience, training, education, special skills related to the job,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and accomplishments.</a:t>
            </a:r>
          </a:p>
          <a:p>
            <a:pPr algn="l"/>
            <a:endParaRPr lang="en-US" sz="1800" b="0" i="0" u="none" strike="noStrike" kern="1200" baseline="0" dirty="0">
              <a:solidFill>
                <a:schemeClr val="tx2"/>
              </a:solidFill>
              <a:effectLst/>
              <a:latin typeface="MinionPro-Regular"/>
              <a:ea typeface="+mn-ea"/>
              <a:cs typeface="+mn-cs"/>
            </a:endParaRPr>
          </a:p>
          <a:p>
            <a:pPr algn="l"/>
            <a:r>
              <a:rPr lang="en-US" sz="1800" b="0" i="0" u="none" strike="noStrike" kern="1200" baseline="0" dirty="0">
                <a:solidFill>
                  <a:schemeClr val="tx2"/>
                </a:solidFill>
                <a:effectLst/>
                <a:latin typeface="MinionPro-Regular"/>
                <a:ea typeface="+mn-ea"/>
                <a:cs typeface="+mn-cs"/>
              </a:rPr>
              <a:t>Good-worker traits statement is a listing of your soft skills.</a:t>
            </a:r>
          </a:p>
          <a:p>
            <a:pPr algn="l"/>
            <a:endParaRPr lang="en-US" sz="1800" b="0" i="0" u="none" strike="noStrike" kern="1200" baseline="0" dirty="0">
              <a:solidFill>
                <a:schemeClr val="tx2"/>
              </a:solidFill>
              <a:effectLst/>
              <a:latin typeface="MinionPro-Regular"/>
              <a:ea typeface="+mn-ea"/>
              <a:cs typeface="+mn-cs"/>
            </a:endParaRPr>
          </a:p>
          <a:p>
            <a:pPr algn="l"/>
            <a:r>
              <a:rPr lang="en-US" sz="1800" b="0" i="0" u="none" strike="noStrike" baseline="0" dirty="0">
                <a:latin typeface="HelveticaNeueLTStd-MdCn"/>
              </a:rPr>
              <a:t>The Goal Statement. </a:t>
            </a:r>
            <a:r>
              <a:rPr lang="en-US" sz="1800" b="0" i="0" u="none" strike="noStrike" baseline="0" dirty="0">
                <a:latin typeface="MinionPro-Regular"/>
              </a:rPr>
              <a:t>Your goal is to get an interview. If you ask, “May I come in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for an interview?” the employer could reply, “No,” and you don’t want to make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it easy for an employer to say no! Instead, ask </a:t>
            </a:r>
            <a:r>
              <a:rPr lang="en-US" sz="1800" b="0" i="1" u="none" strike="noStrike" baseline="0" dirty="0">
                <a:latin typeface="MinionPro-It"/>
              </a:rPr>
              <a:t>when </a:t>
            </a:r>
            <a:r>
              <a:rPr lang="en-US" sz="1800" b="0" i="0" u="none" strike="noStrike" baseline="0" dirty="0">
                <a:latin typeface="MinionPro-Regular"/>
              </a:rPr>
              <a:t>you can go in to speak with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them.</a:t>
            </a:r>
            <a:endParaRPr lang="en-US" sz="1200" kern="1200" dirty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1221E5-7225-48EB-A4EE-420E7BFCF705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49293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ltGray">
          <a:xfrm>
            <a:off x="11579384" y="5638800"/>
            <a:ext cx="609441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 bwMode="gray">
          <a:xfrm>
            <a:off x="11274663" y="5638800"/>
            <a:ext cx="304721" cy="1219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 bwMode="ltGray">
          <a:xfrm>
            <a:off x="1218883" y="0"/>
            <a:ext cx="60944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 bwMode="gray">
          <a:xfrm>
            <a:off x="0" y="0"/>
            <a:ext cx="1218883" cy="56388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 bwMode="ltGray">
          <a:xfrm>
            <a:off x="1218883" y="5638800"/>
            <a:ext cx="10969942" cy="12192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cxnSp>
        <p:nvCxnSpPr>
          <p:cNvPr id="13" name="Straight Connector 12"/>
          <p:cNvCxnSpPr/>
          <p:nvPr/>
        </p:nvCxnSpPr>
        <p:spPr bwMode="white">
          <a:xfrm>
            <a:off x="11573293" y="5638800"/>
            <a:ext cx="0" cy="1219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 bwMode="white">
          <a:xfrm>
            <a:off x="1218884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 bwMode="white">
          <a:xfrm>
            <a:off x="0" y="5631204"/>
            <a:ext cx="182832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28669" y="1600200"/>
            <a:ext cx="8329031" cy="2680127"/>
          </a:xfrm>
        </p:spPr>
        <p:txBody>
          <a:bodyPr>
            <a:no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28669" y="4344915"/>
            <a:ext cx="7516442" cy="1116085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3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970212" y="6356351"/>
            <a:ext cx="3428921" cy="365125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© JIST Publishing, Inc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66412" y="6356351"/>
            <a:ext cx="609441" cy="365125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DC1BBB0-96F0-4077-A278-0F3FB5C104D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8" name="Picture 17" descr="A picture containing clipart&#10;&#10;Description automatically generated">
            <a:extLst>
              <a:ext uri="{FF2B5EF4-FFF2-40B4-BE49-F238E27FC236}">
                <a16:creationId xmlns:a16="http://schemas.microsoft.com/office/drawing/2014/main" id="{E614FF20-2643-4004-99D4-EDDBFD0B456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1473" y="6007325"/>
            <a:ext cx="1129203" cy="349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7955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046412" y="6356351"/>
            <a:ext cx="3352721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© JIST Publishing, Inc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40880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black"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8" name="Rectangle 7"/>
          <p:cNvSpPr/>
          <p:nvPr/>
        </p:nvSpPr>
        <p:spPr bwMode="ltGray">
          <a:xfrm>
            <a:off x="617143" y="0"/>
            <a:ext cx="60944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 bwMode="gray"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87843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 bwMode="black">
          <a:xfrm>
            <a:off x="617143" y="736219"/>
            <a:ext cx="609441" cy="609600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cxnSp>
        <p:nvCxnSpPr>
          <p:cNvPr id="11" name="Straight Connector 10"/>
          <p:cNvCxnSpPr/>
          <p:nvPr/>
        </p:nvCxnSpPr>
        <p:spPr bwMode="white">
          <a:xfrm>
            <a:off x="617143" y="7362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 bwMode="white">
          <a:xfrm>
            <a:off x="617143" y="13458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 bwMode="white">
          <a:xfrm>
            <a:off x="617143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9612" y="685800"/>
            <a:ext cx="1787526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98613" y="685800"/>
            <a:ext cx="7848599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046334" y="6356351"/>
            <a:ext cx="33528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© JIST Publishing, Inc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12817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198812" y="6356351"/>
            <a:ext cx="3200321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© JIST Publishing, Inc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85532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 bwMode="black">
          <a:xfrm>
            <a:off x="11579384" y="5638800"/>
            <a:ext cx="609441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0" name="Rectangle 19"/>
          <p:cNvSpPr/>
          <p:nvPr/>
        </p:nvSpPr>
        <p:spPr bwMode="gray">
          <a:xfrm>
            <a:off x="11274663" y="5638800"/>
            <a:ext cx="304721" cy="1219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4" name="Rectangle 23"/>
          <p:cNvSpPr/>
          <p:nvPr/>
        </p:nvSpPr>
        <p:spPr bwMode="gray">
          <a:xfrm>
            <a:off x="1216152" y="5638800"/>
            <a:ext cx="609441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1" name="Rectangle 20"/>
          <p:cNvSpPr/>
          <p:nvPr/>
        </p:nvSpPr>
        <p:spPr bwMode="ltGray">
          <a:xfrm>
            <a:off x="1216152" y="5638800"/>
            <a:ext cx="10972673" cy="12192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cxnSp>
        <p:nvCxnSpPr>
          <p:cNvPr id="22" name="Straight Connector 21"/>
          <p:cNvCxnSpPr/>
          <p:nvPr/>
        </p:nvCxnSpPr>
        <p:spPr bwMode="white">
          <a:xfrm>
            <a:off x="11573293" y="5638800"/>
            <a:ext cx="0" cy="1219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 bwMode="white">
          <a:xfrm>
            <a:off x="1216152" y="5638800"/>
            <a:ext cx="0" cy="1219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 bwMode="black">
          <a:xfrm>
            <a:off x="11579384" y="0"/>
            <a:ext cx="609441" cy="609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7" name="Rectangle 26"/>
          <p:cNvSpPr/>
          <p:nvPr/>
        </p:nvSpPr>
        <p:spPr bwMode="gray">
          <a:xfrm>
            <a:off x="11274663" y="0"/>
            <a:ext cx="304721" cy="609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8" name="Rectangle 27"/>
          <p:cNvSpPr/>
          <p:nvPr/>
        </p:nvSpPr>
        <p:spPr bwMode="gray">
          <a:xfrm>
            <a:off x="1218883" y="0"/>
            <a:ext cx="609441" cy="609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9" name="Rectangle 28"/>
          <p:cNvSpPr/>
          <p:nvPr/>
        </p:nvSpPr>
        <p:spPr>
          <a:xfrm>
            <a:off x="-2" y="0"/>
            <a:ext cx="1218883" cy="609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30" name="Rectangle 29"/>
          <p:cNvSpPr/>
          <p:nvPr/>
        </p:nvSpPr>
        <p:spPr bwMode="ltGray">
          <a:xfrm>
            <a:off x="0" y="0"/>
            <a:ext cx="12188825" cy="6096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cxnSp>
        <p:nvCxnSpPr>
          <p:cNvPr id="31" name="Straight Connector 30"/>
          <p:cNvCxnSpPr/>
          <p:nvPr/>
        </p:nvCxnSpPr>
        <p:spPr bwMode="white">
          <a:xfrm>
            <a:off x="11573293" y="0"/>
            <a:ext cx="0" cy="6096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 bwMode="black">
          <a:xfrm>
            <a:off x="0" y="0"/>
            <a:ext cx="1216152" cy="609600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cxnSp>
        <p:nvCxnSpPr>
          <p:cNvPr id="33" name="Straight Connector 32"/>
          <p:cNvCxnSpPr/>
          <p:nvPr/>
        </p:nvCxnSpPr>
        <p:spPr bwMode="white">
          <a:xfrm>
            <a:off x="1218884" y="0"/>
            <a:ext cx="0" cy="6096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8613" y="1600201"/>
            <a:ext cx="8283272" cy="2654064"/>
          </a:xfrm>
        </p:spPr>
        <p:txBody>
          <a:bodyPr anchor="b">
            <a:normAutofit/>
          </a:bodyPr>
          <a:lstStyle>
            <a:lvl1pPr algn="l">
              <a:defRPr sz="5400" b="0" cap="none" baseline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98613" y="4259996"/>
            <a:ext cx="7264623" cy="1150203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198812" y="6356351"/>
            <a:ext cx="3200321" cy="365125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© JIST Publishing, Inc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66571" y="6356351"/>
            <a:ext cx="609441" cy="365125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DC1BBB0-96F0-4077-A278-0F3FB5C104D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5" name="Picture 24" descr="A picture containing clipart&#10;&#10;Description automatically generated">
            <a:extLst>
              <a:ext uri="{FF2B5EF4-FFF2-40B4-BE49-F238E27FC236}">
                <a16:creationId xmlns:a16="http://schemas.microsoft.com/office/drawing/2014/main" id="{648F9309-09DC-4AFE-BAC3-97DD148B319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62960" y="6060028"/>
            <a:ext cx="958692" cy="296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4467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93436" y="1600200"/>
            <a:ext cx="4814586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61651" y="1600200"/>
            <a:ext cx="4814586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 baseline="0"/>
            </a:lvl6pPr>
            <a:lvl7pPr>
              <a:defRPr sz="1800" baseline="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122612" y="6356351"/>
            <a:ext cx="3276521" cy="323849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© JIST Publishing, Inc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39113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93436" y="1499616"/>
            <a:ext cx="4818888" cy="93878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0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93436" y="2514706"/>
            <a:ext cx="4814586" cy="365749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57349" y="1499616"/>
            <a:ext cx="4818888" cy="93878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0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57349" y="2514600"/>
            <a:ext cx="4818888" cy="365556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3122612" y="6356351"/>
            <a:ext cx="3276521" cy="323849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© JIST Publishing, Inc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38358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3198812" y="6356351"/>
            <a:ext cx="3200321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© JIST Publishing, Inc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63578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ltGray">
          <a:xfrm>
            <a:off x="626239" y="0"/>
            <a:ext cx="30472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6" name="Rectangle 5"/>
          <p:cNvSpPr/>
          <p:nvPr/>
        </p:nvSpPr>
        <p:spPr bwMode="gray"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cxnSp>
        <p:nvCxnSpPr>
          <p:cNvPr id="7" name="Straight Connector 6"/>
          <p:cNvCxnSpPr/>
          <p:nvPr/>
        </p:nvCxnSpPr>
        <p:spPr bwMode="white">
          <a:xfrm>
            <a:off x="617143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 bwMode="gray">
          <a:xfrm>
            <a:off x="10969942" y="0"/>
            <a:ext cx="922621" cy="6858000"/>
          </a:xfrm>
          <a:prstGeom prst="rect">
            <a:avLst/>
          </a:prstGeom>
          <a:solidFill>
            <a:schemeClr val="accent1">
              <a:lumMod val="75000"/>
              <a:alpha val="8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9" name="Rectangle 8"/>
          <p:cNvSpPr/>
          <p:nvPr/>
        </p:nvSpPr>
        <p:spPr bwMode="black">
          <a:xfrm>
            <a:off x="11892563" y="0"/>
            <a:ext cx="304721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3122612" y="6356351"/>
            <a:ext cx="3276521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© JIST Publishing, Inc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DC1BBB0-96F0-4077-A278-0F3FB5C104D3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8381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gray">
          <a:xfrm>
            <a:off x="621792" y="0"/>
            <a:ext cx="4147717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9" name="Rectangle 8"/>
          <p:cNvSpPr/>
          <p:nvPr/>
        </p:nvSpPr>
        <p:spPr bwMode="ltGray"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cxnSp>
        <p:nvCxnSpPr>
          <p:cNvPr id="10" name="Straight Connector 9"/>
          <p:cNvCxnSpPr/>
          <p:nvPr/>
        </p:nvCxnSpPr>
        <p:spPr bwMode="white">
          <a:xfrm>
            <a:off x="621792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 bwMode="gray"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white">
          <a:xfrm>
            <a:off x="1074240" y="381000"/>
            <a:ext cx="3293422" cy="1371600"/>
          </a:xfrm>
        </p:spPr>
        <p:txBody>
          <a:bodyPr anchor="b">
            <a:normAutofit/>
          </a:bodyPr>
          <a:lstStyle>
            <a:lvl1pPr algn="l">
              <a:defRPr sz="2800" b="0" cap="all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0251" y="482600"/>
            <a:ext cx="6195986" cy="56896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white">
          <a:xfrm>
            <a:off x="1074240" y="1828800"/>
            <a:ext cx="3293422" cy="4343400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180250" y="6356351"/>
            <a:ext cx="3231964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609012" y="6356351"/>
            <a:ext cx="1960986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© JIST Publishing, Inc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18043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 bwMode="gray"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8" name="Rectangle 7"/>
          <p:cNvSpPr/>
          <p:nvPr/>
        </p:nvSpPr>
        <p:spPr bwMode="black"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9" name="Rectangle 8"/>
          <p:cNvSpPr/>
          <p:nvPr/>
        </p:nvSpPr>
        <p:spPr bwMode="ltGray">
          <a:xfrm>
            <a:off x="5019430" y="-136524"/>
            <a:ext cx="7017034" cy="685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4240" y="381000"/>
            <a:ext cx="3293422" cy="1371600"/>
          </a:xfrm>
        </p:spPr>
        <p:txBody>
          <a:bodyPr anchor="b">
            <a:normAutofit/>
          </a:bodyPr>
          <a:lstStyle>
            <a:lvl1pPr algn="l">
              <a:defRPr sz="2800" b="0" cap="all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"/>
          </p:nvPr>
        </p:nvSpPr>
        <p:spPr bwMode="auto">
          <a:xfrm>
            <a:off x="5180251" y="482600"/>
            <a:ext cx="6195986" cy="5689600"/>
          </a:xfrm>
          <a:ln w="1905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4240" y="1828800"/>
            <a:ext cx="3293422" cy="4343400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180250" y="6356351"/>
            <a:ext cx="3119726" cy="365125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304212" y="6356351"/>
            <a:ext cx="2265786" cy="365125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© JIST Publishing, Inc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DC1BBB0-96F0-4077-A278-0F3FB5C104D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 bwMode="white">
          <a:xfrm>
            <a:off x="11879867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390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"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8" name="Rectangle 7"/>
          <p:cNvSpPr/>
          <p:nvPr/>
        </p:nvSpPr>
        <p:spPr bwMode="ltGray">
          <a:xfrm>
            <a:off x="617143" y="0"/>
            <a:ext cx="609441" cy="635635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dirty="0"/>
          </a:p>
        </p:txBody>
      </p:sp>
      <p:sp>
        <p:nvSpPr>
          <p:cNvPr id="9" name="Rectangle 8"/>
          <p:cNvSpPr/>
          <p:nvPr/>
        </p:nvSpPr>
        <p:spPr bwMode="gray"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87843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cxnSp>
        <p:nvCxnSpPr>
          <p:cNvPr id="14" name="Straight Connector 13"/>
          <p:cNvCxnSpPr/>
          <p:nvPr/>
        </p:nvCxnSpPr>
        <p:spPr bwMode="white">
          <a:xfrm>
            <a:off x="617143" y="7362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 bwMode="white">
          <a:xfrm>
            <a:off x="617143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93436" y="177800"/>
            <a:ext cx="9782801" cy="123983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93436" y="1600200"/>
            <a:ext cx="9782801" cy="457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80250" y="6356351"/>
            <a:ext cx="12188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cap="all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5933" y="6356351"/>
            <a:ext cx="39740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cap="all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© JIST Publishing, Inc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66796" y="6356351"/>
            <a:ext cx="6094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cap="all" baseline="0">
                <a:solidFill>
                  <a:schemeClr val="tx1"/>
                </a:solidFill>
              </a:defRPr>
            </a:lvl1pPr>
          </a:lstStyle>
          <a:p>
            <a:fld id="{7DC1BBB0-96F0-4077-A278-0F3FB5C104D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A picture containing clipart&#10;&#10;Description automatically generated">
            <a:extLst>
              <a:ext uri="{FF2B5EF4-FFF2-40B4-BE49-F238E27FC236}">
                <a16:creationId xmlns:a16="http://schemas.microsoft.com/office/drawing/2014/main" id="{C9BFAC65-4BE6-4EDC-83B6-3BB02421FAF4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609441" y="6512989"/>
            <a:ext cx="609439" cy="188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322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46888" indent="-246888" algn="l" defTabSz="914400" rtl="0" eaLnBrk="1" latinLnBrk="0" hangingPunct="1">
        <a:lnSpc>
          <a:spcPct val="90000"/>
        </a:lnSpc>
        <a:spcBef>
          <a:spcPts val="1400"/>
        </a:spcBef>
        <a:buFont typeface="Euphemia" pitchFamily="34" charset="0"/>
        <a:buChar char="›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1264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7840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44168" indent="-246888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70992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07568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44144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80720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17296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10" Type="http://schemas.openxmlformats.org/officeDocument/2006/relationships/image" Target="../media/image13.svg"/><Relationship Id="rId4" Type="http://schemas.openxmlformats.org/officeDocument/2006/relationships/diagramLayout" Target="../diagrams/layout2.xml"/><Relationship Id="rId9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Getting the Job You Really Want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Seventh Edition</a:t>
            </a:r>
          </a:p>
        </p:txBody>
      </p:sp>
    </p:spTree>
    <p:extLst>
      <p:ext uri="{BB962C8B-B14F-4D97-AF65-F5344CB8AC3E}">
        <p14:creationId xmlns:p14="http://schemas.microsoft.com/office/powerpoint/2010/main" val="506761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0" i="0" u="none" strike="noStrike" baseline="0" dirty="0">
                <a:latin typeface="HelveticaNeueLTStd-MdCn"/>
              </a:rPr>
              <a:t>Getting Informational Interviews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D336548-28BA-4A00-AEC5-13E02198DE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8C24B65-C135-4473-AC9A-60E88BB3F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JIST Publishing, Inc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0B29E0-D78B-4D5A-B208-A1632F13F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t>10</a:t>
            </a:fld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DCFCE10-9CA2-43D0-9979-49ECE4D1134F}"/>
              </a:ext>
            </a:extLst>
          </p:cNvPr>
          <p:cNvSpPr txBox="1"/>
          <p:nvPr/>
        </p:nvSpPr>
        <p:spPr>
          <a:xfrm>
            <a:off x="1827212" y="2144222"/>
            <a:ext cx="9144000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400" b="0" i="0" u="none" strike="noStrike" baseline="0" dirty="0">
                <a:latin typeface="MinionPro-Regular"/>
              </a:rPr>
              <a:t>• Find a good contact</a:t>
            </a:r>
          </a:p>
          <a:p>
            <a:pPr algn="l"/>
            <a:r>
              <a:rPr lang="en-US" sz="2400" b="0" i="0" u="none" strike="noStrike" baseline="0" dirty="0">
                <a:latin typeface="MinionPro-Regular"/>
              </a:rPr>
              <a:t>• Call, email, or send a message introducing yourself</a:t>
            </a:r>
          </a:p>
          <a:p>
            <a:pPr algn="l"/>
            <a:r>
              <a:rPr lang="en-US" sz="2400" b="0" i="0" u="none" strike="noStrike" baseline="0" dirty="0">
                <a:latin typeface="MinionPro-Regular"/>
              </a:rPr>
              <a:t>• Include a link to your online profile or resume</a:t>
            </a:r>
          </a:p>
          <a:p>
            <a:pPr algn="l"/>
            <a:r>
              <a:rPr lang="en-US" sz="2400" b="0" i="0" u="none" strike="noStrike" baseline="0" dirty="0">
                <a:latin typeface="MinionPro-Regular"/>
              </a:rPr>
              <a:t>• Set up a date and time to meet</a:t>
            </a:r>
          </a:p>
          <a:p>
            <a:pPr algn="l"/>
            <a:r>
              <a:rPr lang="en-US" sz="2400" b="0" i="0" u="none" strike="noStrike" baseline="0" dirty="0">
                <a:latin typeface="MinionPro-Regular"/>
              </a:rPr>
              <a:t>• Prepare a list of questions</a:t>
            </a:r>
          </a:p>
          <a:p>
            <a:pPr algn="l"/>
            <a:r>
              <a:rPr lang="en-US" sz="2400" b="0" i="0" u="none" strike="noStrike" baseline="0" dirty="0">
                <a:latin typeface="MinionPro-Regular"/>
              </a:rPr>
              <a:t>• Find a way to promote yourself</a:t>
            </a:r>
          </a:p>
          <a:p>
            <a:r>
              <a:rPr lang="en-US" sz="2400" b="0" i="0" u="none" strike="noStrike" baseline="0" dirty="0">
                <a:latin typeface="MinionPro-Regular"/>
              </a:rPr>
              <a:t>• Listen and take notes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500859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0" i="0" u="none" strike="noStrike" baseline="0" dirty="0">
                <a:latin typeface="HelveticaNeueLTStd-MdCn"/>
              </a:rPr>
              <a:t>Attending Job Fairs and Networking Events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D336548-28BA-4A00-AEC5-13E02198DE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8C24B65-C135-4473-AC9A-60E88BB3F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JIST Publishing, Inc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0B29E0-D78B-4D5A-B208-A1632F13F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t>11</a:t>
            </a:fld>
            <a:endParaRPr lang="en-US"/>
          </a:p>
        </p:txBody>
      </p:sp>
      <p:graphicFrame>
        <p:nvGraphicFramePr>
          <p:cNvPr id="10" name="Content Placeholder 2">
            <a:extLst>
              <a:ext uri="{FF2B5EF4-FFF2-40B4-BE49-F238E27FC236}">
                <a16:creationId xmlns:a16="http://schemas.microsoft.com/office/drawing/2014/main" id="{3F71F612-E768-44FE-BC25-66F43CD3E18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55130315"/>
              </p:ext>
            </p:extLst>
          </p:nvPr>
        </p:nvGraphicFramePr>
        <p:xfrm>
          <a:off x="2319924" y="2438400"/>
          <a:ext cx="7548975" cy="2438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0274595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3436" y="177800"/>
            <a:ext cx="9782801" cy="1239837"/>
          </a:xfrm>
        </p:spPr>
        <p:txBody>
          <a:bodyPr anchor="b">
            <a:normAutofit/>
          </a:bodyPr>
          <a:lstStyle/>
          <a:p>
            <a:r>
              <a:rPr lang="en-US" b="0" i="0" u="none" strike="noStrike" baseline="0"/>
              <a:t>Send Thank-You Notes and Follow Up</a:t>
            </a:r>
            <a:endParaRPr lang="en-US" dirty="0"/>
          </a:p>
        </p:txBody>
      </p:sp>
      <p:pic>
        <p:nvPicPr>
          <p:cNvPr id="4" name="Picture 3" descr="Smiley face sticky notes">
            <a:extLst>
              <a:ext uri="{FF2B5EF4-FFF2-40B4-BE49-F238E27FC236}">
                <a16:creationId xmlns:a16="http://schemas.microsoft.com/office/drawing/2014/main" id="{7CC06DBB-3246-4604-BAE2-4E38548D160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4445" b="15540"/>
          <a:stretch/>
        </p:blipFill>
        <p:spPr>
          <a:xfrm>
            <a:off x="1593436" y="1600200"/>
            <a:ext cx="9782801" cy="4572000"/>
          </a:xfrm>
          <a:prstGeom prst="rect">
            <a:avLst/>
          </a:prstGeom>
          <a:noFill/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D336548-28BA-4A00-AEC5-13E02198DE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98812" y="6356351"/>
            <a:ext cx="32003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Getting the job you really want, 7e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8C24B65-C135-4473-AC9A-60E88BB3F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595933" y="6356351"/>
            <a:ext cx="3974065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© JIST Publishing, Inc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0B29E0-D78B-4D5A-B208-A1632F13F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66796" y="6356351"/>
            <a:ext cx="60944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7DC1BBB0-96F0-4077-A278-0F3FB5C104D3}" type="slidenum">
              <a:rPr lang="en-US" smtClean="0"/>
              <a:pPr>
                <a:spcAft>
                  <a:spcPts val="600"/>
                </a:spcAft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58916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Networking to Find</a:t>
            </a:r>
            <a:br>
              <a:rPr lang="en-US" dirty="0"/>
            </a:br>
            <a:r>
              <a:rPr lang="en-US" dirty="0"/>
              <a:t>“Hidden” Jobs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Chapter 8</a:t>
            </a:r>
          </a:p>
        </p:txBody>
      </p:sp>
    </p:spTree>
    <p:extLst>
      <p:ext uri="{BB962C8B-B14F-4D97-AF65-F5344CB8AC3E}">
        <p14:creationId xmlns:p14="http://schemas.microsoft.com/office/powerpoint/2010/main" val="657976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1066" y="685800"/>
            <a:ext cx="9782801" cy="1239837"/>
          </a:xfrm>
        </p:spPr>
        <p:txBody>
          <a:bodyPr>
            <a:normAutofit/>
          </a:bodyPr>
          <a:lstStyle/>
          <a:p>
            <a:pPr algn="ctr"/>
            <a:r>
              <a:rPr lang="en-US" sz="5400" dirty="0"/>
              <a:t>Networking: The Basics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D336548-28BA-4A00-AEC5-13E02198DE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8C24B65-C135-4473-AC9A-60E88BB3F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JIST Publishing, Inc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0B29E0-D78B-4D5A-B208-A1632F13F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t>3</a:t>
            </a:fld>
            <a:endParaRPr lang="en-US"/>
          </a:p>
        </p:txBody>
      </p:sp>
      <p:pic>
        <p:nvPicPr>
          <p:cNvPr id="44" name="Picture 43" descr="This image shows several people connected to one another in a web.">
            <a:extLst>
              <a:ext uri="{FF2B5EF4-FFF2-40B4-BE49-F238E27FC236}">
                <a16:creationId xmlns:a16="http://schemas.microsoft.com/office/drawing/2014/main" id="{9D00457A-63AC-42AB-A0D2-2A45932E2C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7003" y="2057400"/>
            <a:ext cx="5944259" cy="3912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2643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3436" y="177800"/>
            <a:ext cx="9782801" cy="1239837"/>
          </a:xfrm>
        </p:spPr>
        <p:txBody>
          <a:bodyPr anchor="b">
            <a:normAutofit/>
          </a:bodyPr>
          <a:lstStyle/>
          <a:p>
            <a:r>
              <a:rPr lang="en-US" sz="4400" b="0" i="0" u="none" strike="noStrike" baseline="0" dirty="0">
                <a:latin typeface="HelveticaNeueLTStd-MdCn"/>
              </a:rPr>
              <a:t>The Top Networking Goals</a:t>
            </a:r>
            <a:endParaRPr lang="en-US" sz="4400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D336548-28BA-4A00-AEC5-13E02198DE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98812" y="6356351"/>
            <a:ext cx="32003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Getting the job you really want, 7e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8C24B65-C135-4473-AC9A-60E88BB3F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595933" y="6356351"/>
            <a:ext cx="3974065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© JIST Publishing, Inc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0B29E0-D78B-4D5A-B208-A1632F13F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66796" y="6356351"/>
            <a:ext cx="60944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7DC1BBB0-96F0-4077-A278-0F3FB5C104D3}" type="slidenum">
              <a:rPr lang="en-US" smtClean="0"/>
              <a:pPr>
                <a:spcAft>
                  <a:spcPts val="600"/>
                </a:spcAft>
              </a:pPr>
              <a:t>4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E1819B1-F0D0-4F52-8008-5D726B84ECBF}"/>
              </a:ext>
            </a:extLst>
          </p:cNvPr>
          <p:cNvSpPr txBox="1"/>
          <p:nvPr/>
        </p:nvSpPr>
        <p:spPr>
          <a:xfrm>
            <a:off x="1670675" y="2057400"/>
            <a:ext cx="9396625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4400" b="0" i="0" u="none" strike="noStrike" baseline="0" dirty="0">
                <a:latin typeface="MinionPro-Regular"/>
              </a:rPr>
              <a:t>• Select good contacts</a:t>
            </a:r>
          </a:p>
          <a:p>
            <a:pPr algn="l"/>
            <a:r>
              <a:rPr lang="en-US" sz="4400" b="0" i="0" u="none" strike="noStrike" baseline="0" dirty="0">
                <a:latin typeface="MinionPro-Regular"/>
              </a:rPr>
              <a:t>• Present yourself well</a:t>
            </a:r>
          </a:p>
          <a:p>
            <a:pPr algn="l"/>
            <a:r>
              <a:rPr lang="en-US" sz="4400" b="0" i="0" u="none" strike="noStrike" baseline="0" dirty="0">
                <a:latin typeface="MinionPro-Regular"/>
              </a:rPr>
              <a:t>• Get two referrals</a:t>
            </a:r>
          </a:p>
          <a:p>
            <a:pPr algn="l"/>
            <a:r>
              <a:rPr lang="en-US" sz="4400" b="0" i="0" u="none" strike="noStrike" baseline="0" dirty="0">
                <a:latin typeface="MinionPro-Regular"/>
              </a:rPr>
              <a:t>• Network to learn, not just to get a job</a:t>
            </a:r>
          </a:p>
          <a:p>
            <a:pPr algn="l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061194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3436" y="177800"/>
            <a:ext cx="9782801" cy="1239837"/>
          </a:xfrm>
        </p:spPr>
        <p:txBody>
          <a:bodyPr anchor="b">
            <a:normAutofit/>
          </a:bodyPr>
          <a:lstStyle/>
          <a:p>
            <a:pPr algn="ctr"/>
            <a:r>
              <a:rPr lang="en-US" sz="4000" dirty="0"/>
              <a:t>Make Direct Contact with Employers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D336548-28BA-4A00-AEC5-13E02198DE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98812" y="6356351"/>
            <a:ext cx="32003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Getting the job you really want, 7e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8C24B65-C135-4473-AC9A-60E88BB3F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595933" y="6356351"/>
            <a:ext cx="3974065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© JIST Publishing, Inc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0B29E0-D78B-4D5A-B208-A1632F13F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66796" y="6356351"/>
            <a:ext cx="60944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7DC1BBB0-96F0-4077-A278-0F3FB5C104D3}" type="slidenum">
              <a:rPr lang="en-US" smtClean="0"/>
              <a:pPr>
                <a:spcAft>
                  <a:spcPts val="600"/>
                </a:spcAft>
              </a:pPr>
              <a:t>5</a:t>
            </a:fld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421F541-54F7-455C-BA57-4C71F6537EBD}"/>
              </a:ext>
            </a:extLst>
          </p:cNvPr>
          <p:cNvSpPr txBox="1"/>
          <p:nvPr/>
        </p:nvSpPr>
        <p:spPr>
          <a:xfrm>
            <a:off x="1678479" y="1809502"/>
            <a:ext cx="9701425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0" i="0" u="none" strike="noStrike" baseline="0" dirty="0">
                <a:latin typeface="HelveticaNeueLTStd-Cn"/>
              </a:rPr>
              <a:t>Create a List of Potential Employers</a:t>
            </a:r>
            <a:br>
              <a:rPr lang="en-US" sz="2400" b="0" i="0" u="none" strike="noStrike" baseline="0" dirty="0">
                <a:latin typeface="HelveticaNeueLTStd-Cn"/>
              </a:rPr>
            </a:br>
            <a:endParaRPr lang="en-US" sz="2400" b="0" i="0" u="none" strike="noStrike" baseline="0" dirty="0">
              <a:latin typeface="MinionPro-Regular"/>
            </a:endParaRPr>
          </a:p>
          <a:p>
            <a:pPr algn="l"/>
            <a:r>
              <a:rPr lang="en-US" sz="2400" b="0" i="0" u="none" strike="noStrike" baseline="0" dirty="0">
                <a:latin typeface="HelveticaNeueLTStd-Cn"/>
              </a:rPr>
              <a:t>1. Search for employers who are hiring now</a:t>
            </a:r>
            <a:br>
              <a:rPr lang="en-US" sz="2400" b="0" i="0" u="none" strike="noStrike" baseline="0" dirty="0">
                <a:latin typeface="HelveticaNeueLTStd-Cn"/>
              </a:rPr>
            </a:br>
            <a:endParaRPr lang="en-US" sz="2400" b="0" i="0" u="none" strike="noStrike" baseline="0" dirty="0">
              <a:latin typeface="MinionPro-Regular"/>
            </a:endParaRPr>
          </a:p>
          <a:p>
            <a:pPr algn="l"/>
            <a:r>
              <a:rPr lang="en-US" sz="2400" b="0" i="0" u="none" strike="noStrike" baseline="0" dirty="0">
                <a:latin typeface="HelveticaNeueLTStd-Cn"/>
              </a:rPr>
              <a:t>2. Search for employers by industry or business type</a:t>
            </a:r>
            <a:br>
              <a:rPr lang="en-US" sz="2400" b="0" i="0" u="none" strike="noStrike" baseline="0" dirty="0">
                <a:latin typeface="HelveticaNeueLTStd-Cn"/>
              </a:rPr>
            </a:br>
            <a:endParaRPr lang="en-US" sz="2400" b="0" i="0" u="none" strike="noStrike" baseline="0" dirty="0">
              <a:latin typeface="MinionPro-Regular"/>
            </a:endParaRPr>
          </a:p>
          <a:p>
            <a:pPr algn="l"/>
            <a:r>
              <a:rPr lang="en-US" sz="2400" b="0" i="0" u="none" strike="noStrike" baseline="0" dirty="0">
                <a:latin typeface="HelveticaNeueLTStd-Cn"/>
              </a:rPr>
              <a:t>3. Prioritize your targets.</a:t>
            </a:r>
            <a:br>
              <a:rPr lang="en-US" sz="2400" b="0" i="0" u="none" strike="noStrike" baseline="0" dirty="0">
                <a:latin typeface="HelveticaNeueLTStd-Cn"/>
              </a:rPr>
            </a:br>
            <a:endParaRPr lang="en-US" sz="2400" dirty="0">
              <a:latin typeface="HelveticaNeueLTStd-Cn"/>
            </a:endParaRPr>
          </a:p>
          <a:p>
            <a:r>
              <a:rPr lang="en-US" sz="2400" dirty="0">
                <a:latin typeface="HelveticaNeueLTStd-Cn"/>
              </a:rPr>
              <a:t>4. </a:t>
            </a:r>
            <a:r>
              <a:rPr lang="en-US" sz="2400" b="0" i="0" u="none" strike="noStrike" baseline="0" dirty="0">
                <a:latin typeface="HelveticaNeueLTStd-Cn"/>
              </a:rPr>
              <a:t>Research the companies that interest you most.</a:t>
            </a:r>
            <a:br>
              <a:rPr lang="en-US" sz="2400" b="0" i="0" u="none" strike="noStrike" baseline="0" dirty="0">
                <a:latin typeface="HelveticaNeueLTStd-Cn"/>
              </a:rPr>
            </a:br>
            <a:endParaRPr lang="en-US" sz="2400" b="0" i="0" u="none" strike="noStrike" baseline="0" dirty="0">
              <a:latin typeface="HelveticaNeueLTStd-Cn"/>
            </a:endParaRPr>
          </a:p>
          <a:p>
            <a:r>
              <a:rPr lang="en-US" sz="2400" dirty="0">
                <a:latin typeface="HelveticaNeueLTStd-Cn"/>
              </a:rPr>
              <a:t>5. Find a way to contact your target companies.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838725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3436" y="177800"/>
            <a:ext cx="9782801" cy="1239837"/>
          </a:xfrm>
        </p:spPr>
        <p:txBody>
          <a:bodyPr anchor="b">
            <a:normAutofit/>
          </a:bodyPr>
          <a:lstStyle/>
          <a:p>
            <a:r>
              <a:rPr lang="en-US" dirty="0"/>
              <a:t>Building Your Network with LinkedIn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D336548-28BA-4A00-AEC5-13E02198DE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98812" y="6356351"/>
            <a:ext cx="32003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Getting the job you really want, 7e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8C24B65-C135-4473-AC9A-60E88BB3F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595933" y="6356351"/>
            <a:ext cx="3974065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© JIST Publishing, Inc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0B29E0-D78B-4D5A-B208-A1632F13F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66796" y="6356351"/>
            <a:ext cx="60944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7DC1BBB0-96F0-4077-A278-0F3FB5C104D3}" type="slidenum">
              <a:rPr lang="en-US" smtClean="0"/>
              <a:pPr>
                <a:spcAft>
                  <a:spcPts val="600"/>
                </a:spcAft>
              </a:pPr>
              <a:t>6</a:t>
            </a:fld>
            <a:endParaRPr lang="en-US"/>
          </a:p>
        </p:txBody>
      </p:sp>
      <p:graphicFrame>
        <p:nvGraphicFramePr>
          <p:cNvPr id="11" name="Content Placeholder 2">
            <a:extLst>
              <a:ext uri="{FF2B5EF4-FFF2-40B4-BE49-F238E27FC236}">
                <a16:creationId xmlns:a16="http://schemas.microsoft.com/office/drawing/2014/main" id="{2D8F625C-DD4C-4BE7-AF36-E9ACBB4A267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51415451"/>
              </p:ext>
            </p:extLst>
          </p:nvPr>
        </p:nvGraphicFramePr>
        <p:xfrm>
          <a:off x="2319924" y="2438400"/>
          <a:ext cx="7548975" cy="2438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572468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3436" y="177800"/>
            <a:ext cx="9782801" cy="1239837"/>
          </a:xfrm>
        </p:spPr>
        <p:txBody>
          <a:bodyPr anchor="b">
            <a:normAutofit/>
          </a:bodyPr>
          <a:lstStyle/>
          <a:p>
            <a:r>
              <a:rPr lang="en-US" dirty="0"/>
              <a:t>Networking with Twitter, Facebook, and</a:t>
            </a:r>
            <a:br>
              <a:rPr lang="en-US" dirty="0"/>
            </a:br>
            <a:r>
              <a:rPr lang="en-US" dirty="0"/>
              <a:t>other Social Media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D336548-28BA-4A00-AEC5-13E02198DE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98812" y="6356351"/>
            <a:ext cx="32003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Getting the job you really want, 7e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8C24B65-C135-4473-AC9A-60E88BB3F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595933" y="6356351"/>
            <a:ext cx="3974065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© JIST Publishing, Inc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0B29E0-D78B-4D5A-B208-A1632F13F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66796" y="6356351"/>
            <a:ext cx="60944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7DC1BBB0-96F0-4077-A278-0F3FB5C104D3}" type="slidenum">
              <a:rPr lang="en-US" smtClean="0"/>
              <a:pPr>
                <a:spcAft>
                  <a:spcPts val="600"/>
                </a:spcAft>
              </a:pPr>
              <a:t>7</a:t>
            </a:fld>
            <a:endParaRPr lang="en-US"/>
          </a:p>
        </p:txBody>
      </p:sp>
      <p:graphicFrame>
        <p:nvGraphicFramePr>
          <p:cNvPr id="11" name="Content Placeholder 2">
            <a:extLst>
              <a:ext uri="{FF2B5EF4-FFF2-40B4-BE49-F238E27FC236}">
                <a16:creationId xmlns:a16="http://schemas.microsoft.com/office/drawing/2014/main" id="{2D8F625C-DD4C-4BE7-AF36-E9ACBB4A267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928015"/>
              </p:ext>
            </p:extLst>
          </p:nvPr>
        </p:nvGraphicFramePr>
        <p:xfrm>
          <a:off x="2319924" y="2438400"/>
          <a:ext cx="7548975" cy="2438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" name="Picture 3" descr="Logo&#10;&#10;Description automatically generated">
            <a:extLst>
              <a:ext uri="{FF2B5EF4-FFF2-40B4-BE49-F238E27FC236}">
                <a16:creationId xmlns:a16="http://schemas.microsoft.com/office/drawing/2014/main" id="{930FA76B-B208-45BB-A628-82EB3E87958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894012" y="2409497"/>
            <a:ext cx="1352550" cy="1352550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E46910F4-4E50-4940-959B-D210A5C9D23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4827586" y="2286000"/>
            <a:ext cx="2533651" cy="1689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52799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0" i="0" u="none" strike="noStrike" baseline="0" dirty="0">
                <a:latin typeface="HelveticaNeueLTStd-MdCn"/>
              </a:rPr>
              <a:t>Your Elevator Pitch: Market Yourself in</a:t>
            </a:r>
            <a:br>
              <a:rPr lang="en-US" b="0" i="0" u="none" strike="noStrike" baseline="0" dirty="0">
                <a:latin typeface="HelveticaNeueLTStd-MdCn"/>
              </a:rPr>
            </a:br>
            <a:r>
              <a:rPr lang="en-US" b="0" i="0" u="none" strike="noStrike" baseline="0" dirty="0">
                <a:latin typeface="HelveticaNeueLTStd-MdCn"/>
              </a:rPr>
              <a:t>60 Seconds or Less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D336548-28BA-4A00-AEC5-13E02198DE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8C24B65-C135-4473-AC9A-60E88BB3F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JIST Publishing, Inc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0B29E0-D78B-4D5A-B208-A1632F13F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t>8</a:t>
            </a:fld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DCFCE10-9CA2-43D0-9979-49ECE4D1134F}"/>
              </a:ext>
            </a:extLst>
          </p:cNvPr>
          <p:cNvSpPr txBox="1"/>
          <p:nvPr/>
        </p:nvSpPr>
        <p:spPr>
          <a:xfrm>
            <a:off x="1640408" y="2274838"/>
            <a:ext cx="9144000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3600" b="0" i="0" u="none" strike="noStrike" baseline="0" dirty="0">
                <a:latin typeface="MinionPro-Regular"/>
              </a:rPr>
              <a:t>• Job objective</a:t>
            </a:r>
          </a:p>
          <a:p>
            <a:pPr algn="l"/>
            <a:r>
              <a:rPr lang="en-US" sz="3600" b="0" i="0" u="none" strike="noStrike" baseline="0" dirty="0">
                <a:latin typeface="MinionPro-Regular"/>
              </a:rPr>
              <a:t>• Statement of qualifications</a:t>
            </a:r>
          </a:p>
          <a:p>
            <a:pPr algn="l"/>
            <a:r>
              <a:rPr lang="en-US" sz="3600" b="0" i="0" u="none" strike="noStrike" baseline="0" dirty="0">
                <a:latin typeface="MinionPro-Regular"/>
              </a:rPr>
              <a:t>• Description of your unique strengths</a:t>
            </a:r>
          </a:p>
          <a:p>
            <a:pPr algn="l"/>
            <a:r>
              <a:rPr lang="en-US" sz="3600" b="0" i="0" u="none" strike="noStrike" baseline="0" dirty="0">
                <a:latin typeface="MinionPro-Regular"/>
              </a:rPr>
              <a:t>• Advertise your skills</a:t>
            </a:r>
          </a:p>
          <a:p>
            <a:pPr algn="l"/>
            <a:r>
              <a:rPr lang="en-US" sz="3600" b="0" i="0" u="none" strike="noStrike" baseline="0" dirty="0">
                <a:latin typeface="MinionPro-Regular"/>
              </a:rPr>
              <a:t>• Show the value you can bring to an employer</a:t>
            </a:r>
          </a:p>
        </p:txBody>
      </p:sp>
    </p:spTree>
    <p:extLst>
      <p:ext uri="{BB962C8B-B14F-4D97-AF65-F5344CB8AC3E}">
        <p14:creationId xmlns:p14="http://schemas.microsoft.com/office/powerpoint/2010/main" val="9823683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0" i="0" u="none" strike="noStrike" baseline="0" dirty="0">
                <a:latin typeface="HelveticaNeueLTStd-MdCn"/>
              </a:rPr>
              <a:t>The Phone: Still an Effective Job Search Tool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D336548-28BA-4A00-AEC5-13E02198DE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8C24B65-C135-4473-AC9A-60E88BB3F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JIST Publishing, Inc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0B29E0-D78B-4D5A-B208-A1632F13F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t>9</a:t>
            </a:fld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DCFCE10-9CA2-43D0-9979-49ECE4D1134F}"/>
              </a:ext>
            </a:extLst>
          </p:cNvPr>
          <p:cNvSpPr txBox="1"/>
          <p:nvPr/>
        </p:nvSpPr>
        <p:spPr>
          <a:xfrm>
            <a:off x="1827212" y="2144222"/>
            <a:ext cx="9144000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400" b="0" i="0" u="none" strike="noStrike" baseline="0" dirty="0">
                <a:latin typeface="MinionPro-Regular"/>
              </a:rPr>
              <a:t>• Write down exactly what you will say</a:t>
            </a:r>
          </a:p>
          <a:p>
            <a:pPr algn="l"/>
            <a:r>
              <a:rPr lang="en-US" sz="2400" b="0" i="0" u="none" strike="noStrike" baseline="0" dirty="0">
                <a:latin typeface="MinionPro-Regular"/>
              </a:rPr>
              <a:t>• Keep your phone script short</a:t>
            </a:r>
          </a:p>
          <a:p>
            <a:pPr algn="l"/>
            <a:r>
              <a:rPr lang="en-US" sz="2400" b="0" i="0" u="none" strike="noStrike" baseline="0" dirty="0">
                <a:latin typeface="MinionPro-Regular"/>
              </a:rPr>
              <a:t>	• Introduction</a:t>
            </a:r>
          </a:p>
          <a:p>
            <a:pPr algn="l"/>
            <a:r>
              <a:rPr lang="en-US" sz="2400" b="0" i="0" u="none" strike="noStrike" baseline="0" dirty="0">
                <a:latin typeface="MinionPro-Regular"/>
              </a:rPr>
              <a:t>	• Job objective statement</a:t>
            </a:r>
          </a:p>
          <a:p>
            <a:pPr algn="l"/>
            <a:r>
              <a:rPr lang="en-US" sz="2400" b="0" i="0" u="none" strike="noStrike" baseline="0" dirty="0">
                <a:latin typeface="MinionPro-Regular"/>
              </a:rPr>
              <a:t>	• Strengths statement</a:t>
            </a:r>
          </a:p>
          <a:p>
            <a:pPr algn="l"/>
            <a:r>
              <a:rPr lang="en-US" sz="2400" b="0" i="0" u="none" strike="noStrike" baseline="0" dirty="0">
                <a:latin typeface="MinionPro-Regular"/>
              </a:rPr>
              <a:t>	• Good-worker traits statement</a:t>
            </a:r>
          </a:p>
          <a:p>
            <a:pPr algn="l"/>
            <a:r>
              <a:rPr lang="en-US" sz="2400" b="0" i="0" u="none" strike="noStrike" baseline="0" dirty="0">
                <a:latin typeface="MinionPro-Regular"/>
              </a:rPr>
              <a:t>	• Goal statement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270184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Math 16x9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969696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th education presentation with Pi  (widescreen).potx" id="{DF132673-7A8C-4FB7-A35E-0123B6C0D98B}" vid="{CCAAB50D-2EF2-4925-80C2-C83131AE58AC}"/>
    </a:ext>
  </a:extLst>
</a:theme>
</file>

<file path=ppt/theme/theme2.xml><?xml version="1.0" encoding="utf-8"?>
<a:theme xmlns:a="http://schemas.openxmlformats.org/drawingml/2006/main" name="Office Theme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A97C96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A97C96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17650</TotalTime>
  <Words>2327</Words>
  <Application>Microsoft Office PowerPoint</Application>
  <PresentationFormat>Custom</PresentationFormat>
  <Paragraphs>270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1" baseType="lpstr">
      <vt:lpstr>Arial</vt:lpstr>
      <vt:lpstr>Euphemia</vt:lpstr>
      <vt:lpstr>HelveticaNeueLTStd-Cn</vt:lpstr>
      <vt:lpstr>HelveticaNeueLTStd-MdCn</vt:lpstr>
      <vt:lpstr>HelveticaNeueLTStd-Roman</vt:lpstr>
      <vt:lpstr>MinionPro-Bold</vt:lpstr>
      <vt:lpstr>MinionPro-It</vt:lpstr>
      <vt:lpstr>MinionPro-Regular</vt:lpstr>
      <vt:lpstr>Math 16x9</vt:lpstr>
      <vt:lpstr>Getting the Job You Really Want</vt:lpstr>
      <vt:lpstr>Networking to Find “Hidden” Jobs</vt:lpstr>
      <vt:lpstr>Networking: The Basics</vt:lpstr>
      <vt:lpstr>The Top Networking Goals</vt:lpstr>
      <vt:lpstr>Make Direct Contact with Employers</vt:lpstr>
      <vt:lpstr>Building Your Network with LinkedIn</vt:lpstr>
      <vt:lpstr>Networking with Twitter, Facebook, and other Social Media</vt:lpstr>
      <vt:lpstr>Your Elevator Pitch: Market Yourself in 60 Seconds or Less</vt:lpstr>
      <vt:lpstr>The Phone: Still an Effective Job Search Tool</vt:lpstr>
      <vt:lpstr>Getting Informational Interviews</vt:lpstr>
      <vt:lpstr>Attending Job Fairs and Networking Events</vt:lpstr>
      <vt:lpstr>Send Thank-You Notes and Follow Up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Getting the Job You Really Want</dc:title>
  <dc:creator>Jennifer Gehlhar</dc:creator>
  <cp:lastModifiedBy>Brian Farrey-Latz</cp:lastModifiedBy>
  <cp:revision>40</cp:revision>
  <dcterms:created xsi:type="dcterms:W3CDTF">2019-08-15T19:51:40Z</dcterms:created>
  <dcterms:modified xsi:type="dcterms:W3CDTF">2021-09-08T18:38:32Z</dcterms:modified>
</cp:coreProperties>
</file>